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DM Sans Semi Bold"/>
      <p:regular r:id="rId19"/>
    </p:embeddedFont>
    <p:embeddedFont>
      <p:font typeface="DM Sans Semi Bold"/>
      <p:regular r:id="rId20"/>
    </p:embeddedFont>
    <p:embeddedFont>
      <p:font typeface="DM Sans Semi Bold"/>
      <p:regular r:id="rId21"/>
    </p:embeddedFont>
    <p:embeddedFont>
      <p:font typeface="DM Sans Semi Bold"/>
      <p:regular r:id="rId22"/>
    </p:embeddedFont>
    <p:embeddedFont>
      <p:font typeface="Inter Medium"/>
      <p:regular r:id="rId23"/>
    </p:embeddedFont>
    <p:embeddedFont>
      <p:font typeface="Inter Medium"/>
      <p:regular r:id="rId24"/>
    </p:embeddedFont>
    <p:embeddedFont>
      <p:font typeface="Inter Medium"/>
      <p:regular r:id="rId25"/>
    </p:embeddedFont>
    <p:embeddedFont>
      <p:font typeface="Inter Medium"/>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77534"/>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030303"/>
                </a:solidFill>
                <a:latin typeface="DM Sans Semi Bold" pitchFamily="34" charset="0"/>
                <a:ea typeface="DM Sans Semi Bold" pitchFamily="34" charset="-122"/>
                <a:cs typeface="DM Sans Semi Bold" pitchFamily="34" charset="-120"/>
              </a:rPr>
              <a:t>Grid Guardian – AI-Powered Fault Diagnosis &amp; Carbon-Aware Monitoring</a:t>
            </a:r>
            <a:endParaRPr lang="en-US" sz="3900" dirty="0"/>
          </a:p>
        </p:txBody>
      </p:sp>
      <p:sp>
        <p:nvSpPr>
          <p:cNvPr id="4" name="Text 1"/>
          <p:cNvSpPr/>
          <p:nvPr/>
        </p:nvSpPr>
        <p:spPr>
          <a:xfrm>
            <a:off x="6280190" y="4335423"/>
            <a:ext cx="7556421" cy="635079"/>
          </a:xfrm>
          <a:prstGeom prst="rect">
            <a:avLst/>
          </a:prstGeom>
          <a:noFill/>
          <a:ln/>
        </p:spPr>
        <p:txBody>
          <a:bodyPr wrap="squar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Team:</a:t>
            </a:r>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 Epoch Explorer – Sourav Kumar Pradhan, Souvik Roy, Rupankar Chakraborty, Prasun Koyal, Samyadeep Kuila</a:t>
            </a:r>
            <a:endParaRPr lang="en-US" sz="1550" dirty="0"/>
          </a:p>
        </p:txBody>
      </p:sp>
      <p:sp>
        <p:nvSpPr>
          <p:cNvPr id="5" name="Text 2"/>
          <p:cNvSpPr/>
          <p:nvPr/>
        </p:nvSpPr>
        <p:spPr>
          <a:xfrm>
            <a:off x="6280190" y="5193744"/>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Mentor:</a:t>
            </a:r>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 Saurav Chatterjee</a:t>
            </a:r>
            <a:endParaRPr lang="en-US" sz="1550" dirty="0"/>
          </a:p>
        </p:txBody>
      </p:sp>
      <p:sp>
        <p:nvSpPr>
          <p:cNvPr id="6" name="Text 3"/>
          <p:cNvSpPr/>
          <p:nvPr/>
        </p:nvSpPr>
        <p:spPr>
          <a:xfrm>
            <a:off x="6280190" y="5734526"/>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Acknowledgment:</a:t>
            </a:r>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 Kolkata AI Program Team, Abhinandan Banerjee, Bratati Roy</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64713"/>
            <a:ext cx="8704183" cy="496133"/>
          </a:xfrm>
          <a:prstGeom prst="rect">
            <a:avLst/>
          </a:prstGeom>
          <a:noFill/>
          <a:ln/>
        </p:spPr>
        <p:txBody>
          <a:bodyPr wrap="none" lIns="0" tIns="0" rIns="0" bIns="0" rtlCol="0" anchor="t"/>
          <a:lstStyle/>
          <a:p>
            <a:pPr algn="l" indent="0" marL="0">
              <a:lnSpc>
                <a:spcPts val="3900"/>
              </a:lnSpc>
              <a:buNone/>
            </a:pPr>
            <a:r>
              <a:rPr lang="en-US" sz="3100" dirty="0">
                <a:solidFill>
                  <a:srgbClr val="030303"/>
                </a:solidFill>
                <a:latin typeface="DM Sans Semi Bold" pitchFamily="34" charset="0"/>
                <a:ea typeface="DM Sans Semi Bold" pitchFamily="34" charset="-122"/>
                <a:cs typeface="DM Sans Semi Bold" pitchFamily="34" charset="-120"/>
              </a:rPr>
              <a:t>Dashboard Snapshot &amp; Future Enhancements</a:t>
            </a:r>
            <a:endParaRPr lang="en-US" sz="3100" dirty="0"/>
          </a:p>
        </p:txBody>
      </p:sp>
      <p:sp>
        <p:nvSpPr>
          <p:cNvPr id="3" name="Text 1"/>
          <p:cNvSpPr/>
          <p:nvPr/>
        </p:nvSpPr>
        <p:spPr>
          <a:xfrm>
            <a:off x="793790" y="1298972"/>
            <a:ext cx="3220164" cy="297656"/>
          </a:xfrm>
          <a:prstGeom prst="rect">
            <a:avLst/>
          </a:prstGeom>
          <a:noFill/>
          <a:ln/>
        </p:spPr>
        <p:txBody>
          <a:bodyPr wrap="none" lIns="0" tIns="0" rIns="0" bIns="0" rtlCol="0" anchor="t"/>
          <a:lstStyle/>
          <a:p>
            <a:pPr algn="l" indent="0" marL="0">
              <a:lnSpc>
                <a:spcPts val="2300"/>
              </a:lnSpc>
              <a:buNone/>
            </a:pPr>
            <a:r>
              <a:rPr lang="en-US" sz="1850" dirty="0">
                <a:solidFill>
                  <a:srgbClr val="030303"/>
                </a:solidFill>
                <a:latin typeface="DM Sans Semi Bold" pitchFamily="34" charset="0"/>
                <a:ea typeface="DM Sans Semi Bold" pitchFamily="34" charset="-122"/>
                <a:cs typeface="DM Sans Semi Bold" pitchFamily="34" charset="-120"/>
              </a:rPr>
              <a:t>Dashboard Layout Overview</a:t>
            </a:r>
            <a:endParaRPr lang="en-US" sz="1850" dirty="0"/>
          </a:p>
        </p:txBody>
      </p:sp>
      <p:sp>
        <p:nvSpPr>
          <p:cNvPr id="4" name="Shape 2"/>
          <p:cNvSpPr/>
          <p:nvPr/>
        </p:nvSpPr>
        <p:spPr>
          <a:xfrm>
            <a:off x="793790" y="1834753"/>
            <a:ext cx="13042821" cy="1168837"/>
          </a:xfrm>
          <a:prstGeom prst="roundRect">
            <a:avLst>
              <a:gd name="adj" fmla="val 2038"/>
            </a:avLst>
          </a:prstGeom>
          <a:solidFill>
            <a:srgbClr val="F2EEEE"/>
          </a:solidFill>
          <a:ln/>
        </p:spPr>
      </p:sp>
      <p:sp>
        <p:nvSpPr>
          <p:cNvPr id="5" name="Shape 3"/>
          <p:cNvSpPr/>
          <p:nvPr/>
        </p:nvSpPr>
        <p:spPr>
          <a:xfrm>
            <a:off x="793790" y="1834753"/>
            <a:ext cx="4347567" cy="1168837"/>
          </a:xfrm>
          <a:prstGeom prst="roundRect">
            <a:avLst>
              <a:gd name="adj" fmla="val 2038"/>
            </a:avLst>
          </a:prstGeom>
          <a:solidFill>
            <a:srgbClr val="F2EEEE"/>
          </a:solidFill>
          <a:ln/>
        </p:spPr>
      </p:sp>
      <p:sp>
        <p:nvSpPr>
          <p:cNvPr id="6" name="Text 4"/>
          <p:cNvSpPr/>
          <p:nvPr/>
        </p:nvSpPr>
        <p:spPr>
          <a:xfrm>
            <a:off x="952500" y="1993463"/>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Raw Sensor Data</a:t>
            </a:r>
            <a:endParaRPr lang="en-US" sz="1550" dirty="0"/>
          </a:p>
        </p:txBody>
      </p:sp>
      <p:sp>
        <p:nvSpPr>
          <p:cNvPr id="7" name="Text 5"/>
          <p:cNvSpPr/>
          <p:nvPr/>
        </p:nvSpPr>
        <p:spPr>
          <a:xfrm>
            <a:off x="952500" y="2336721"/>
            <a:ext cx="4030147" cy="508159"/>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Real-time sensor feed with color-coded thresholds and export capabilities</a:t>
            </a:r>
            <a:endParaRPr lang="en-US" sz="1250" dirty="0"/>
          </a:p>
        </p:txBody>
      </p:sp>
      <p:sp>
        <p:nvSpPr>
          <p:cNvPr id="8" name="Shape 6"/>
          <p:cNvSpPr/>
          <p:nvPr/>
        </p:nvSpPr>
        <p:spPr>
          <a:xfrm>
            <a:off x="5141357" y="1834753"/>
            <a:ext cx="4347567" cy="1168837"/>
          </a:xfrm>
          <a:prstGeom prst="rect">
            <a:avLst/>
          </a:prstGeom>
          <a:solidFill>
            <a:srgbClr val="F2EEEE"/>
          </a:solidFill>
          <a:ln/>
        </p:spPr>
      </p:sp>
      <p:sp>
        <p:nvSpPr>
          <p:cNvPr id="9" name="Shape 7"/>
          <p:cNvSpPr/>
          <p:nvPr/>
        </p:nvSpPr>
        <p:spPr>
          <a:xfrm>
            <a:off x="5141357" y="1834753"/>
            <a:ext cx="22860" cy="1168837"/>
          </a:xfrm>
          <a:prstGeom prst="roundRect">
            <a:avLst>
              <a:gd name="adj" fmla="val 104186"/>
            </a:avLst>
          </a:prstGeom>
          <a:solidFill>
            <a:srgbClr val="D8D4D4"/>
          </a:solidFill>
          <a:ln/>
        </p:spPr>
      </p:sp>
      <p:sp>
        <p:nvSpPr>
          <p:cNvPr id="10" name="Text 8"/>
          <p:cNvSpPr/>
          <p:nvPr/>
        </p:nvSpPr>
        <p:spPr>
          <a:xfrm>
            <a:off x="5300067" y="1993463"/>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Predicted Faults</a:t>
            </a:r>
            <a:endParaRPr lang="en-US" sz="1550" dirty="0"/>
          </a:p>
        </p:txBody>
      </p:sp>
      <p:sp>
        <p:nvSpPr>
          <p:cNvPr id="11" name="Text 9"/>
          <p:cNvSpPr/>
          <p:nvPr/>
        </p:nvSpPr>
        <p:spPr>
          <a:xfrm>
            <a:off x="5300067" y="2336721"/>
            <a:ext cx="4030147" cy="508159"/>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Fault table with step-by-step corrective actions &amp; carbon impact</a:t>
            </a:r>
            <a:endParaRPr lang="en-US" sz="1250" dirty="0"/>
          </a:p>
        </p:txBody>
      </p:sp>
      <p:sp>
        <p:nvSpPr>
          <p:cNvPr id="12" name="Shape 10"/>
          <p:cNvSpPr/>
          <p:nvPr/>
        </p:nvSpPr>
        <p:spPr>
          <a:xfrm>
            <a:off x="9488924" y="1834753"/>
            <a:ext cx="4347567" cy="1168837"/>
          </a:xfrm>
          <a:prstGeom prst="rect">
            <a:avLst/>
          </a:prstGeom>
          <a:solidFill>
            <a:srgbClr val="F2EEEE"/>
          </a:solidFill>
          <a:ln/>
        </p:spPr>
      </p:sp>
      <p:sp>
        <p:nvSpPr>
          <p:cNvPr id="13" name="Shape 11"/>
          <p:cNvSpPr/>
          <p:nvPr/>
        </p:nvSpPr>
        <p:spPr>
          <a:xfrm>
            <a:off x="9488924" y="1834753"/>
            <a:ext cx="22860" cy="1168837"/>
          </a:xfrm>
          <a:prstGeom prst="roundRect">
            <a:avLst>
              <a:gd name="adj" fmla="val 104186"/>
            </a:avLst>
          </a:prstGeom>
          <a:solidFill>
            <a:srgbClr val="D8D4D4"/>
          </a:solidFill>
          <a:ln/>
        </p:spPr>
      </p:sp>
      <p:sp>
        <p:nvSpPr>
          <p:cNvPr id="14" name="Text 12"/>
          <p:cNvSpPr/>
          <p:nvPr/>
        </p:nvSpPr>
        <p:spPr>
          <a:xfrm>
            <a:off x="9647634" y="1993463"/>
            <a:ext cx="2092881" cy="248007"/>
          </a:xfrm>
          <a:prstGeom prst="rect">
            <a:avLst/>
          </a:prstGeom>
          <a:noFill/>
          <a:ln/>
        </p:spPr>
        <p:txBody>
          <a:bodyPr wrap="none" lIns="0" tIns="0" rIns="0" bIns="0" rtlCol="0" anchor="t"/>
          <a:lstStyle/>
          <a:p>
            <a:pPr algn="l"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Trend &amp; Carbon Chart</a:t>
            </a:r>
            <a:endParaRPr lang="en-US" sz="1550" dirty="0"/>
          </a:p>
        </p:txBody>
      </p:sp>
      <p:sp>
        <p:nvSpPr>
          <p:cNvPr id="15" name="Text 13"/>
          <p:cNvSpPr/>
          <p:nvPr/>
        </p:nvSpPr>
        <p:spPr>
          <a:xfrm>
            <a:off x="9647634" y="2336721"/>
            <a:ext cx="4030147" cy="508159"/>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Interactive charts showing trends over time with sustainability insights</a:t>
            </a:r>
            <a:endParaRPr lang="en-US" sz="1250" dirty="0"/>
          </a:p>
        </p:txBody>
      </p:sp>
      <p:sp>
        <p:nvSpPr>
          <p:cNvPr id="16" name="Text 14"/>
          <p:cNvSpPr/>
          <p:nvPr/>
        </p:nvSpPr>
        <p:spPr>
          <a:xfrm>
            <a:off x="793790" y="3241715"/>
            <a:ext cx="2528888" cy="297656"/>
          </a:xfrm>
          <a:prstGeom prst="rect">
            <a:avLst/>
          </a:prstGeom>
          <a:noFill/>
          <a:ln/>
        </p:spPr>
        <p:txBody>
          <a:bodyPr wrap="none" lIns="0" tIns="0" rIns="0" bIns="0" rtlCol="0" anchor="t"/>
          <a:lstStyle/>
          <a:p>
            <a:pPr algn="l" indent="0" marL="0">
              <a:lnSpc>
                <a:spcPts val="2300"/>
              </a:lnSpc>
              <a:buNone/>
            </a:pPr>
            <a:r>
              <a:rPr lang="en-US" sz="1850" dirty="0">
                <a:solidFill>
                  <a:srgbClr val="030303"/>
                </a:solidFill>
                <a:latin typeface="DM Sans Semi Bold" pitchFamily="34" charset="0"/>
                <a:ea typeface="DM Sans Semi Bold" pitchFamily="34" charset="-122"/>
                <a:cs typeface="DM Sans Semi Bold" pitchFamily="34" charset="-120"/>
              </a:rPr>
              <a:t>Future Enhancements</a:t>
            </a:r>
            <a:endParaRPr lang="en-US" sz="1850" dirty="0"/>
          </a:p>
        </p:txBody>
      </p:sp>
      <p:sp>
        <p:nvSpPr>
          <p:cNvPr id="17" name="Text 15"/>
          <p:cNvSpPr/>
          <p:nvPr/>
        </p:nvSpPr>
        <p:spPr>
          <a:xfrm>
            <a:off x="2835235" y="3777496"/>
            <a:ext cx="158710" cy="198358"/>
          </a:xfrm>
          <a:prstGeom prst="rect">
            <a:avLst/>
          </a:prstGeom>
          <a:noFill/>
          <a:ln/>
        </p:spPr>
        <p:txBody>
          <a:bodyPr wrap="none" lIns="0" tIns="0" rIns="0" bIns="0" rtlCol="0" anchor="t"/>
          <a:lstStyle/>
          <a:p>
            <a:pPr algn="l" indent="0" marL="0">
              <a:lnSpc>
                <a:spcPts val="2000"/>
              </a:lnSpc>
              <a:buNone/>
            </a:pPr>
            <a:r>
              <a:rPr lang="en-US" sz="1250" dirty="0">
                <a:solidFill>
                  <a:srgbClr val="464646"/>
                </a:solidFill>
                <a:latin typeface="DM Sans Light" pitchFamily="34" charset="0"/>
                <a:ea typeface="DM Sans Light" pitchFamily="34" charset="-122"/>
                <a:cs typeface="DM Sans Light" pitchFamily="34" charset="-120"/>
              </a:rPr>
              <a:t>01</a:t>
            </a:r>
            <a:endParaRPr lang="en-US" sz="1250" dirty="0"/>
          </a:p>
        </p:txBody>
      </p:sp>
      <p:sp>
        <p:nvSpPr>
          <p:cNvPr id="18" name="Shape 16"/>
          <p:cNvSpPr/>
          <p:nvPr/>
        </p:nvSpPr>
        <p:spPr>
          <a:xfrm>
            <a:off x="793790" y="4024312"/>
            <a:ext cx="4241721" cy="22860"/>
          </a:xfrm>
          <a:prstGeom prst="rect">
            <a:avLst/>
          </a:prstGeom>
          <a:solidFill>
            <a:srgbClr val="1C9770"/>
          </a:solidFill>
          <a:ln/>
        </p:spPr>
      </p:sp>
      <p:sp>
        <p:nvSpPr>
          <p:cNvPr id="19" name="Text 17"/>
          <p:cNvSpPr/>
          <p:nvPr/>
        </p:nvSpPr>
        <p:spPr>
          <a:xfrm>
            <a:off x="1194078" y="4149328"/>
            <a:ext cx="3441025" cy="248007"/>
          </a:xfrm>
          <a:prstGeom prst="rect">
            <a:avLst/>
          </a:prstGeom>
          <a:noFill/>
          <a:ln/>
        </p:spPr>
        <p:txBody>
          <a:bodyPr wrap="none" lIns="0" tIns="0" rIns="0" bIns="0" rtlCol="0" anchor="t"/>
          <a:lstStyle/>
          <a:p>
            <a:pPr algn="ctr"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Carbon-Aware Corrective Measures</a:t>
            </a:r>
            <a:endParaRPr lang="en-US" sz="1550" dirty="0"/>
          </a:p>
        </p:txBody>
      </p:sp>
      <p:sp>
        <p:nvSpPr>
          <p:cNvPr id="20" name="Text 18"/>
          <p:cNvSpPr/>
          <p:nvPr/>
        </p:nvSpPr>
        <p:spPr>
          <a:xfrm>
            <a:off x="793790" y="4492585"/>
            <a:ext cx="4241721" cy="1016318"/>
          </a:xfrm>
          <a:prstGeom prst="rect">
            <a:avLst/>
          </a:prstGeom>
          <a:noFill/>
          <a:ln/>
        </p:spPr>
        <p:txBody>
          <a:bodyPr wrap="square" lIns="0" tIns="0" rIns="0" bIns="0" rtlCol="0" anchor="t"/>
          <a:lstStyle/>
          <a:p>
            <a:pPr algn="ctr"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Integrate </a:t>
            </a:r>
            <a:pPr algn="ctr" indent="0" marL="0">
              <a:lnSpc>
                <a:spcPts val="2000"/>
              </a:lnSpc>
              <a:buNone/>
            </a:pPr>
            <a:r>
              <a:rPr lang="en-US" sz="1250" b="1" dirty="0">
                <a:solidFill>
                  <a:srgbClr val="FF954F"/>
                </a:solidFill>
                <a:latin typeface="Inter Medium" pitchFamily="34" charset="0"/>
                <a:ea typeface="Inter Medium" pitchFamily="34" charset="-122"/>
                <a:cs typeface="Inter Medium" pitchFamily="34" charset="-120"/>
              </a:rPr>
              <a:t>real-time carbon intensity</a:t>
            </a:r>
            <a:pPr algn="ctr"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per kWh from CEA &amp; plant-specific emission data. LLM suggests actions that reduce CO₂ footprint while maintaining operational efficiency.</a:t>
            </a:r>
            <a:endParaRPr lang="en-US" sz="1250" dirty="0"/>
          </a:p>
        </p:txBody>
      </p:sp>
      <p:sp>
        <p:nvSpPr>
          <p:cNvPr id="21" name="Text 19"/>
          <p:cNvSpPr/>
          <p:nvPr/>
        </p:nvSpPr>
        <p:spPr>
          <a:xfrm>
            <a:off x="7235785" y="3777496"/>
            <a:ext cx="158710" cy="198358"/>
          </a:xfrm>
          <a:prstGeom prst="rect">
            <a:avLst/>
          </a:prstGeom>
          <a:noFill/>
          <a:ln/>
        </p:spPr>
        <p:txBody>
          <a:bodyPr wrap="none" lIns="0" tIns="0" rIns="0" bIns="0" rtlCol="0" anchor="t"/>
          <a:lstStyle/>
          <a:p>
            <a:pPr algn="l" indent="0" marL="0">
              <a:lnSpc>
                <a:spcPts val="2000"/>
              </a:lnSpc>
              <a:buNone/>
            </a:pPr>
            <a:r>
              <a:rPr lang="en-US" sz="1250" dirty="0">
                <a:solidFill>
                  <a:srgbClr val="464646"/>
                </a:solidFill>
                <a:latin typeface="DM Sans Light" pitchFamily="34" charset="0"/>
                <a:ea typeface="DM Sans Light" pitchFamily="34" charset="-122"/>
                <a:cs typeface="DM Sans Light" pitchFamily="34" charset="-120"/>
              </a:rPr>
              <a:t>02</a:t>
            </a:r>
            <a:endParaRPr lang="en-US" sz="1250" dirty="0"/>
          </a:p>
        </p:txBody>
      </p:sp>
      <p:sp>
        <p:nvSpPr>
          <p:cNvPr id="22" name="Shape 20"/>
          <p:cNvSpPr/>
          <p:nvPr/>
        </p:nvSpPr>
        <p:spPr>
          <a:xfrm>
            <a:off x="5194221" y="4024312"/>
            <a:ext cx="4241840" cy="22860"/>
          </a:xfrm>
          <a:prstGeom prst="rect">
            <a:avLst/>
          </a:prstGeom>
          <a:solidFill>
            <a:srgbClr val="1C9770"/>
          </a:solidFill>
          <a:ln/>
        </p:spPr>
      </p:sp>
      <p:sp>
        <p:nvSpPr>
          <p:cNvPr id="23" name="Text 21"/>
          <p:cNvSpPr/>
          <p:nvPr/>
        </p:nvSpPr>
        <p:spPr>
          <a:xfrm>
            <a:off x="5282089" y="4149328"/>
            <a:ext cx="4065984" cy="248007"/>
          </a:xfrm>
          <a:prstGeom prst="rect">
            <a:avLst/>
          </a:prstGeom>
          <a:noFill/>
          <a:ln/>
        </p:spPr>
        <p:txBody>
          <a:bodyPr wrap="none" lIns="0" tIns="0" rIns="0" bIns="0" rtlCol="0" anchor="t"/>
          <a:lstStyle/>
          <a:p>
            <a:pPr algn="ctr"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Topology-Aware Fault Prediction with GNN</a:t>
            </a:r>
            <a:endParaRPr lang="en-US" sz="1550" dirty="0"/>
          </a:p>
        </p:txBody>
      </p:sp>
      <p:sp>
        <p:nvSpPr>
          <p:cNvPr id="24" name="Text 22"/>
          <p:cNvSpPr/>
          <p:nvPr/>
        </p:nvSpPr>
        <p:spPr>
          <a:xfrm>
            <a:off x="5194221" y="4492585"/>
            <a:ext cx="4241840" cy="762238"/>
          </a:xfrm>
          <a:prstGeom prst="rect">
            <a:avLst/>
          </a:prstGeom>
          <a:noFill/>
          <a:ln/>
        </p:spPr>
        <p:txBody>
          <a:bodyPr wrap="square" lIns="0" tIns="0" rIns="0" bIns="0" rtlCol="0" anchor="t"/>
          <a:lstStyle/>
          <a:p>
            <a:pPr algn="ctr"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Represent the grid as a graph with GNN predicting </a:t>
            </a:r>
            <a:pPr algn="ctr" indent="0" marL="0">
              <a:lnSpc>
                <a:spcPts val="2000"/>
              </a:lnSpc>
              <a:buNone/>
            </a:pPr>
            <a:r>
              <a:rPr lang="en-US" sz="1250" b="1" dirty="0">
                <a:solidFill>
                  <a:srgbClr val="464646"/>
                </a:solidFill>
                <a:latin typeface="Inter Medium" pitchFamily="34" charset="0"/>
                <a:ea typeface="Inter Medium" pitchFamily="34" charset="-122"/>
                <a:cs typeface="Inter Medium" pitchFamily="34" charset="-120"/>
              </a:rPr>
              <a:t>cascading fault propagation</a:t>
            </a:r>
            <a:pPr algn="ctr"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across the network, enabling prioritized interventions.</a:t>
            </a:r>
            <a:endParaRPr lang="en-US" sz="1250" dirty="0"/>
          </a:p>
        </p:txBody>
      </p:sp>
      <p:sp>
        <p:nvSpPr>
          <p:cNvPr id="25" name="Text 23"/>
          <p:cNvSpPr/>
          <p:nvPr/>
        </p:nvSpPr>
        <p:spPr>
          <a:xfrm>
            <a:off x="11636216" y="3777496"/>
            <a:ext cx="158710" cy="198358"/>
          </a:xfrm>
          <a:prstGeom prst="rect">
            <a:avLst/>
          </a:prstGeom>
          <a:noFill/>
          <a:ln/>
        </p:spPr>
        <p:txBody>
          <a:bodyPr wrap="none" lIns="0" tIns="0" rIns="0" bIns="0" rtlCol="0" anchor="t"/>
          <a:lstStyle/>
          <a:p>
            <a:pPr algn="l" indent="0" marL="0">
              <a:lnSpc>
                <a:spcPts val="2000"/>
              </a:lnSpc>
              <a:buNone/>
            </a:pPr>
            <a:r>
              <a:rPr lang="en-US" sz="1250" dirty="0">
                <a:solidFill>
                  <a:srgbClr val="464646"/>
                </a:solidFill>
                <a:latin typeface="DM Sans Light" pitchFamily="34" charset="0"/>
                <a:ea typeface="DM Sans Light" pitchFamily="34" charset="-122"/>
                <a:cs typeface="DM Sans Light" pitchFamily="34" charset="-120"/>
              </a:rPr>
              <a:t>03</a:t>
            </a:r>
            <a:endParaRPr lang="en-US" sz="1250" dirty="0"/>
          </a:p>
        </p:txBody>
      </p:sp>
      <p:sp>
        <p:nvSpPr>
          <p:cNvPr id="26" name="Shape 24"/>
          <p:cNvSpPr/>
          <p:nvPr/>
        </p:nvSpPr>
        <p:spPr>
          <a:xfrm>
            <a:off x="9594771" y="4024312"/>
            <a:ext cx="4241721" cy="22860"/>
          </a:xfrm>
          <a:prstGeom prst="rect">
            <a:avLst/>
          </a:prstGeom>
          <a:solidFill>
            <a:srgbClr val="1C9770"/>
          </a:solidFill>
          <a:ln/>
        </p:spPr>
      </p:sp>
      <p:sp>
        <p:nvSpPr>
          <p:cNvPr id="27" name="Text 25"/>
          <p:cNvSpPr/>
          <p:nvPr/>
        </p:nvSpPr>
        <p:spPr>
          <a:xfrm>
            <a:off x="10615374" y="4149328"/>
            <a:ext cx="2200394" cy="248007"/>
          </a:xfrm>
          <a:prstGeom prst="rect">
            <a:avLst/>
          </a:prstGeom>
          <a:noFill/>
          <a:ln/>
        </p:spPr>
        <p:txBody>
          <a:bodyPr wrap="none" lIns="0" tIns="0" rIns="0" bIns="0" rtlCol="0" anchor="t"/>
          <a:lstStyle/>
          <a:p>
            <a:pPr algn="ctr"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RAG + SLM Fine-Tuning</a:t>
            </a:r>
            <a:endParaRPr lang="en-US" sz="1550" dirty="0"/>
          </a:p>
        </p:txBody>
      </p:sp>
      <p:sp>
        <p:nvSpPr>
          <p:cNvPr id="28" name="Text 26"/>
          <p:cNvSpPr/>
          <p:nvPr/>
        </p:nvSpPr>
        <p:spPr>
          <a:xfrm>
            <a:off x="9594771" y="4492585"/>
            <a:ext cx="4241721" cy="762238"/>
          </a:xfrm>
          <a:prstGeom prst="rect">
            <a:avLst/>
          </a:prstGeom>
          <a:noFill/>
          <a:ln/>
        </p:spPr>
        <p:txBody>
          <a:bodyPr wrap="square" lIns="0" tIns="0" rIns="0" bIns="0" rtlCol="0" anchor="t"/>
          <a:lstStyle/>
          <a:p>
            <a:pPr algn="ctr"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Retrieval-Augmented Generation injects knowledge from SOP manuals, while structured LLM fine-tuning ensures domain-specific, safe recommendations.</a:t>
            </a:r>
            <a:endParaRPr lang="en-US" sz="1250" dirty="0"/>
          </a:p>
        </p:txBody>
      </p:sp>
      <p:sp>
        <p:nvSpPr>
          <p:cNvPr id="29" name="Text 27"/>
          <p:cNvSpPr/>
          <p:nvPr/>
        </p:nvSpPr>
        <p:spPr>
          <a:xfrm>
            <a:off x="3935373" y="5786676"/>
            <a:ext cx="158710" cy="198358"/>
          </a:xfrm>
          <a:prstGeom prst="rect">
            <a:avLst/>
          </a:prstGeom>
          <a:noFill/>
          <a:ln/>
        </p:spPr>
        <p:txBody>
          <a:bodyPr wrap="none" lIns="0" tIns="0" rIns="0" bIns="0" rtlCol="0" anchor="t"/>
          <a:lstStyle/>
          <a:p>
            <a:pPr algn="l" indent="0" marL="0">
              <a:lnSpc>
                <a:spcPts val="2000"/>
              </a:lnSpc>
              <a:buNone/>
            </a:pPr>
            <a:r>
              <a:rPr lang="en-US" sz="1250" dirty="0">
                <a:solidFill>
                  <a:srgbClr val="464646"/>
                </a:solidFill>
                <a:latin typeface="DM Sans Light" pitchFamily="34" charset="0"/>
                <a:ea typeface="DM Sans Light" pitchFamily="34" charset="-122"/>
                <a:cs typeface="DM Sans Light" pitchFamily="34" charset="-120"/>
              </a:rPr>
              <a:t>04</a:t>
            </a:r>
            <a:endParaRPr lang="en-US" sz="1250" dirty="0"/>
          </a:p>
        </p:txBody>
      </p:sp>
      <p:sp>
        <p:nvSpPr>
          <p:cNvPr id="30" name="Shape 28"/>
          <p:cNvSpPr/>
          <p:nvPr/>
        </p:nvSpPr>
        <p:spPr>
          <a:xfrm>
            <a:off x="793790" y="6033492"/>
            <a:ext cx="6441996" cy="22860"/>
          </a:xfrm>
          <a:prstGeom prst="rect">
            <a:avLst/>
          </a:prstGeom>
          <a:solidFill>
            <a:srgbClr val="1C9770"/>
          </a:solidFill>
          <a:ln/>
        </p:spPr>
      </p:sp>
      <p:sp>
        <p:nvSpPr>
          <p:cNvPr id="31" name="Text 29"/>
          <p:cNvSpPr/>
          <p:nvPr/>
        </p:nvSpPr>
        <p:spPr>
          <a:xfrm>
            <a:off x="2361843" y="6158508"/>
            <a:ext cx="3305889" cy="248007"/>
          </a:xfrm>
          <a:prstGeom prst="rect">
            <a:avLst/>
          </a:prstGeom>
          <a:noFill/>
          <a:ln/>
        </p:spPr>
        <p:txBody>
          <a:bodyPr wrap="none" lIns="0" tIns="0" rIns="0" bIns="0" rtlCol="0" anchor="t"/>
          <a:lstStyle/>
          <a:p>
            <a:pPr algn="ctr"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Enhanced Dashboard Visualization</a:t>
            </a:r>
            <a:endParaRPr lang="en-US" sz="1550" dirty="0"/>
          </a:p>
        </p:txBody>
      </p:sp>
      <p:sp>
        <p:nvSpPr>
          <p:cNvPr id="32" name="Text 30"/>
          <p:cNvSpPr/>
          <p:nvPr/>
        </p:nvSpPr>
        <p:spPr>
          <a:xfrm>
            <a:off x="793790" y="6501765"/>
            <a:ext cx="6441996" cy="508159"/>
          </a:xfrm>
          <a:prstGeom prst="rect">
            <a:avLst/>
          </a:prstGeom>
          <a:noFill/>
          <a:ln/>
        </p:spPr>
        <p:txBody>
          <a:bodyPr wrap="square" lIns="0" tIns="0" rIns="0" bIns="0" rtlCol="0" anchor="t"/>
          <a:lstStyle/>
          <a:p>
            <a:pPr algn="ctr"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Combine operational KPIs (uptime, load factor, MTTR) with carbon footprint trends for comprehensive stakeholder monitoring.</a:t>
            </a:r>
            <a:endParaRPr lang="en-US" sz="1250" dirty="0"/>
          </a:p>
        </p:txBody>
      </p:sp>
      <p:sp>
        <p:nvSpPr>
          <p:cNvPr id="33" name="Text 31"/>
          <p:cNvSpPr/>
          <p:nvPr/>
        </p:nvSpPr>
        <p:spPr>
          <a:xfrm>
            <a:off x="10536079" y="5786676"/>
            <a:ext cx="158710" cy="198358"/>
          </a:xfrm>
          <a:prstGeom prst="rect">
            <a:avLst/>
          </a:prstGeom>
          <a:noFill/>
          <a:ln/>
        </p:spPr>
        <p:txBody>
          <a:bodyPr wrap="none" lIns="0" tIns="0" rIns="0" bIns="0" rtlCol="0" anchor="t"/>
          <a:lstStyle/>
          <a:p>
            <a:pPr algn="l" indent="0" marL="0">
              <a:lnSpc>
                <a:spcPts val="2000"/>
              </a:lnSpc>
              <a:buNone/>
            </a:pPr>
            <a:r>
              <a:rPr lang="en-US" sz="1250" dirty="0">
                <a:solidFill>
                  <a:srgbClr val="464646"/>
                </a:solidFill>
                <a:latin typeface="DM Sans Light" pitchFamily="34" charset="0"/>
                <a:ea typeface="DM Sans Light" pitchFamily="34" charset="-122"/>
                <a:cs typeface="DM Sans Light" pitchFamily="34" charset="-120"/>
              </a:rPr>
              <a:t>05</a:t>
            </a:r>
            <a:endParaRPr lang="en-US" sz="1250" dirty="0"/>
          </a:p>
        </p:txBody>
      </p:sp>
      <p:sp>
        <p:nvSpPr>
          <p:cNvPr id="34" name="Shape 32"/>
          <p:cNvSpPr/>
          <p:nvPr/>
        </p:nvSpPr>
        <p:spPr>
          <a:xfrm>
            <a:off x="7394496" y="6033492"/>
            <a:ext cx="6441996" cy="22860"/>
          </a:xfrm>
          <a:prstGeom prst="rect">
            <a:avLst/>
          </a:prstGeom>
          <a:solidFill>
            <a:srgbClr val="1C9770"/>
          </a:solidFill>
          <a:ln/>
        </p:spPr>
      </p:sp>
      <p:sp>
        <p:nvSpPr>
          <p:cNvPr id="35" name="Text 33"/>
          <p:cNvSpPr/>
          <p:nvPr/>
        </p:nvSpPr>
        <p:spPr>
          <a:xfrm>
            <a:off x="9442966" y="6158508"/>
            <a:ext cx="2345055" cy="248007"/>
          </a:xfrm>
          <a:prstGeom prst="rect">
            <a:avLst/>
          </a:prstGeom>
          <a:noFill/>
          <a:ln/>
        </p:spPr>
        <p:txBody>
          <a:bodyPr wrap="none" lIns="0" tIns="0" rIns="0" bIns="0" rtlCol="0" anchor="t"/>
          <a:lstStyle/>
          <a:p>
            <a:pPr algn="ctr"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Edge + Cloud Integration</a:t>
            </a:r>
            <a:endParaRPr lang="en-US" sz="1550" dirty="0"/>
          </a:p>
        </p:txBody>
      </p:sp>
      <p:sp>
        <p:nvSpPr>
          <p:cNvPr id="36" name="Text 34"/>
          <p:cNvSpPr/>
          <p:nvPr/>
        </p:nvSpPr>
        <p:spPr>
          <a:xfrm>
            <a:off x="7394496" y="6501765"/>
            <a:ext cx="6441996" cy="508159"/>
          </a:xfrm>
          <a:prstGeom prst="rect">
            <a:avLst/>
          </a:prstGeom>
          <a:noFill/>
          <a:ln/>
        </p:spPr>
        <p:txBody>
          <a:bodyPr wrap="square" lIns="0" tIns="0" rIns="0" bIns="0" rtlCol="0" anchor="t"/>
          <a:lstStyle/>
          <a:p>
            <a:pPr algn="ctr"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Edge deployment for real-time processing at substations with cloud orchestration for centralized monitoring and multi-agent coordination.</a:t>
            </a:r>
            <a:endParaRPr lang="en-US" sz="1250" dirty="0"/>
          </a:p>
        </p:txBody>
      </p:sp>
      <p:sp>
        <p:nvSpPr>
          <p:cNvPr id="37" name="Text 35"/>
          <p:cNvSpPr/>
          <p:nvPr/>
        </p:nvSpPr>
        <p:spPr>
          <a:xfrm>
            <a:off x="793790" y="7367111"/>
            <a:ext cx="2381607" cy="297656"/>
          </a:xfrm>
          <a:prstGeom prst="rect">
            <a:avLst/>
          </a:prstGeom>
          <a:noFill/>
          <a:ln/>
        </p:spPr>
        <p:txBody>
          <a:bodyPr wrap="none" lIns="0" tIns="0" rIns="0" bIns="0" rtlCol="0" anchor="t"/>
          <a:lstStyle/>
          <a:p>
            <a:pPr algn="l" indent="0" marL="0">
              <a:lnSpc>
                <a:spcPts val="2300"/>
              </a:lnSpc>
              <a:buNone/>
            </a:pP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07162"/>
            <a:ext cx="11422023" cy="620078"/>
          </a:xfrm>
          <a:prstGeom prst="rect">
            <a:avLst/>
          </a:prstGeom>
          <a:noFill/>
          <a:ln/>
        </p:spPr>
        <p:txBody>
          <a:bodyPr wrap="none" lIns="0" tIns="0" rIns="0" bIns="0" rtlCol="0" anchor="t"/>
          <a:lstStyle/>
          <a:p>
            <a:pPr algn="l" indent="0" marL="0">
              <a:lnSpc>
                <a:spcPts val="4850"/>
              </a:lnSpc>
              <a:buNone/>
            </a:pPr>
            <a:r>
              <a:rPr lang="en-US" sz="3900" dirty="0">
                <a:solidFill>
                  <a:srgbClr val="030303"/>
                </a:solidFill>
                <a:latin typeface="DM Sans Semi Bold" pitchFamily="34" charset="0"/>
                <a:ea typeface="DM Sans Semi Bold" pitchFamily="34" charset="-122"/>
                <a:cs typeface="DM Sans Semi Bold" pitchFamily="34" charset="-120"/>
              </a:rPr>
              <a:t>Our Data Foundation: Key Sources &amp; References</a:t>
            </a:r>
            <a:endParaRPr lang="en-US" sz="3900" dirty="0"/>
          </a:p>
        </p:txBody>
      </p:sp>
      <p:sp>
        <p:nvSpPr>
          <p:cNvPr id="3" name="Text 1"/>
          <p:cNvSpPr/>
          <p:nvPr/>
        </p:nvSpPr>
        <p:spPr>
          <a:xfrm>
            <a:off x="793790" y="2124075"/>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Our analysis and models are built upon robust datasets from credible industry and government sources, ensuring accuracy and reliability.</a:t>
            </a:r>
            <a:endParaRPr lang="en-US" sz="1550" dirty="0"/>
          </a:p>
        </p:txBody>
      </p:sp>
      <p:sp>
        <p:nvSpPr>
          <p:cNvPr id="4" name="Shape 2"/>
          <p:cNvSpPr/>
          <p:nvPr/>
        </p:nvSpPr>
        <p:spPr>
          <a:xfrm>
            <a:off x="793790" y="2664857"/>
            <a:ext cx="13042821" cy="4457462"/>
          </a:xfrm>
          <a:prstGeom prst="roundRect">
            <a:avLst>
              <a:gd name="adj" fmla="val 668"/>
            </a:avLst>
          </a:prstGeom>
          <a:noFill/>
          <a:ln w="7620">
            <a:solidFill>
              <a:srgbClr val="000000">
                <a:alpha val="8000"/>
              </a:srgbClr>
            </a:solidFill>
            <a:prstDash val="solid"/>
          </a:ln>
        </p:spPr>
      </p:sp>
      <p:sp>
        <p:nvSpPr>
          <p:cNvPr id="5" name="Shape 3"/>
          <p:cNvSpPr/>
          <p:nvPr/>
        </p:nvSpPr>
        <p:spPr>
          <a:xfrm>
            <a:off x="801410" y="2672477"/>
            <a:ext cx="13027581" cy="888444"/>
          </a:xfrm>
          <a:prstGeom prst="rect">
            <a:avLst/>
          </a:prstGeom>
          <a:solidFill>
            <a:srgbClr val="FFFFFF">
              <a:alpha val="4000"/>
            </a:srgbClr>
          </a:solidFill>
          <a:ln/>
        </p:spPr>
      </p:sp>
      <p:sp>
        <p:nvSpPr>
          <p:cNvPr id="6" name="Text 4"/>
          <p:cNvSpPr/>
          <p:nvPr/>
        </p:nvSpPr>
        <p:spPr>
          <a:xfrm>
            <a:off x="999887" y="2799159"/>
            <a:ext cx="2856309" cy="317540"/>
          </a:xfrm>
          <a:prstGeom prst="rect">
            <a:avLst/>
          </a:prstGeom>
          <a:noFill/>
          <a:ln/>
        </p:spPr>
        <p:txBody>
          <a:bodyPr wrap="non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CEA</a:t>
            </a:r>
            <a:endParaRPr lang="en-US" sz="1550" dirty="0"/>
          </a:p>
        </p:txBody>
      </p:sp>
      <p:sp>
        <p:nvSpPr>
          <p:cNvPr id="7" name="Text 5"/>
          <p:cNvSpPr/>
          <p:nvPr/>
        </p:nvSpPr>
        <p:spPr>
          <a:xfrm>
            <a:off x="4260533" y="2799159"/>
            <a:ext cx="9370100"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Central Electricity Authority (India) provides plant-wise emission factors, crucial for our carbon-aware monitoring.</a:t>
            </a:r>
            <a:endParaRPr lang="en-US" sz="1550" dirty="0"/>
          </a:p>
        </p:txBody>
      </p:sp>
      <p:sp>
        <p:nvSpPr>
          <p:cNvPr id="8" name="Shape 6"/>
          <p:cNvSpPr/>
          <p:nvPr/>
        </p:nvSpPr>
        <p:spPr>
          <a:xfrm>
            <a:off x="801410" y="3560921"/>
            <a:ext cx="13027581" cy="888444"/>
          </a:xfrm>
          <a:prstGeom prst="rect">
            <a:avLst/>
          </a:prstGeom>
          <a:solidFill>
            <a:srgbClr val="000000">
              <a:alpha val="4000"/>
            </a:srgbClr>
          </a:solidFill>
          <a:ln/>
        </p:spPr>
      </p:sp>
      <p:sp>
        <p:nvSpPr>
          <p:cNvPr id="9" name="Text 7"/>
          <p:cNvSpPr/>
          <p:nvPr/>
        </p:nvSpPr>
        <p:spPr>
          <a:xfrm>
            <a:off x="999887" y="3687604"/>
            <a:ext cx="2856309" cy="317540"/>
          </a:xfrm>
          <a:prstGeom prst="rect">
            <a:avLst/>
          </a:prstGeom>
          <a:noFill/>
          <a:ln/>
        </p:spPr>
        <p:txBody>
          <a:bodyPr wrap="non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POSOCO</a:t>
            </a:r>
            <a:endParaRPr lang="en-US" sz="1550" dirty="0"/>
          </a:p>
        </p:txBody>
      </p:sp>
      <p:sp>
        <p:nvSpPr>
          <p:cNvPr id="10" name="Text 8"/>
          <p:cNvSpPr/>
          <p:nvPr/>
        </p:nvSpPr>
        <p:spPr>
          <a:xfrm>
            <a:off x="4260533" y="3687604"/>
            <a:ext cx="9370100"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Power System Operation Corporation Ltd. offers comprehensive grid operation metrics, essential for real-time fault diagnosis.</a:t>
            </a:r>
            <a:endParaRPr lang="en-US" sz="1550" dirty="0"/>
          </a:p>
        </p:txBody>
      </p:sp>
      <p:sp>
        <p:nvSpPr>
          <p:cNvPr id="11" name="Shape 9"/>
          <p:cNvSpPr/>
          <p:nvPr/>
        </p:nvSpPr>
        <p:spPr>
          <a:xfrm>
            <a:off x="801410" y="4449366"/>
            <a:ext cx="13027581" cy="888444"/>
          </a:xfrm>
          <a:prstGeom prst="rect">
            <a:avLst/>
          </a:prstGeom>
          <a:solidFill>
            <a:srgbClr val="FFFFFF">
              <a:alpha val="4000"/>
            </a:srgbClr>
          </a:solidFill>
          <a:ln/>
        </p:spPr>
      </p:sp>
      <p:sp>
        <p:nvSpPr>
          <p:cNvPr id="12" name="Text 10"/>
          <p:cNvSpPr/>
          <p:nvPr/>
        </p:nvSpPr>
        <p:spPr>
          <a:xfrm>
            <a:off x="999887" y="4576048"/>
            <a:ext cx="2856309" cy="317540"/>
          </a:xfrm>
          <a:prstGeom prst="rect">
            <a:avLst/>
          </a:prstGeom>
          <a:noFill/>
          <a:ln/>
        </p:spPr>
        <p:txBody>
          <a:bodyPr wrap="non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Data.gov.in</a:t>
            </a:r>
            <a:endParaRPr lang="en-US" sz="1550" dirty="0"/>
          </a:p>
        </p:txBody>
      </p:sp>
      <p:sp>
        <p:nvSpPr>
          <p:cNvPr id="13" name="Text 11"/>
          <p:cNvSpPr/>
          <p:nvPr/>
        </p:nvSpPr>
        <p:spPr>
          <a:xfrm>
            <a:off x="4260533" y="4576048"/>
            <a:ext cx="9370100"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The Government of India's open data portal provides extensive power generation data, supporting our broader insights.</a:t>
            </a:r>
            <a:endParaRPr lang="en-US" sz="1550" dirty="0"/>
          </a:p>
        </p:txBody>
      </p:sp>
      <p:sp>
        <p:nvSpPr>
          <p:cNvPr id="14" name="Shape 12"/>
          <p:cNvSpPr/>
          <p:nvPr/>
        </p:nvSpPr>
        <p:spPr>
          <a:xfrm>
            <a:off x="801410" y="5337810"/>
            <a:ext cx="13027581" cy="888444"/>
          </a:xfrm>
          <a:prstGeom prst="rect">
            <a:avLst/>
          </a:prstGeom>
          <a:solidFill>
            <a:srgbClr val="000000">
              <a:alpha val="4000"/>
            </a:srgbClr>
          </a:solidFill>
          <a:ln/>
        </p:spPr>
      </p:sp>
      <p:sp>
        <p:nvSpPr>
          <p:cNvPr id="15" name="Text 13"/>
          <p:cNvSpPr/>
          <p:nvPr/>
        </p:nvSpPr>
        <p:spPr>
          <a:xfrm>
            <a:off x="999887" y="5464493"/>
            <a:ext cx="2856309" cy="317540"/>
          </a:xfrm>
          <a:prstGeom prst="rect">
            <a:avLst/>
          </a:prstGeom>
          <a:noFill/>
          <a:ln/>
        </p:spPr>
        <p:txBody>
          <a:bodyPr wrap="non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CESC</a:t>
            </a:r>
            <a:endParaRPr lang="en-US" sz="1550" dirty="0"/>
          </a:p>
        </p:txBody>
      </p:sp>
      <p:sp>
        <p:nvSpPr>
          <p:cNvPr id="16" name="Text 14"/>
          <p:cNvSpPr/>
          <p:nvPr/>
        </p:nvSpPr>
        <p:spPr>
          <a:xfrm>
            <a:off x="4260533" y="5464493"/>
            <a:ext cx="9370100"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Calcutta Electric Supply Corporation's data informs our carbon emissions metrics and regional analysis.</a:t>
            </a:r>
            <a:endParaRPr lang="en-US" sz="1550" dirty="0"/>
          </a:p>
        </p:txBody>
      </p:sp>
      <p:sp>
        <p:nvSpPr>
          <p:cNvPr id="17" name="Shape 15"/>
          <p:cNvSpPr/>
          <p:nvPr/>
        </p:nvSpPr>
        <p:spPr>
          <a:xfrm>
            <a:off x="801410" y="6226254"/>
            <a:ext cx="13027581" cy="888444"/>
          </a:xfrm>
          <a:prstGeom prst="rect">
            <a:avLst/>
          </a:prstGeom>
          <a:solidFill>
            <a:srgbClr val="FFFFFF">
              <a:alpha val="4000"/>
            </a:srgbClr>
          </a:solidFill>
          <a:ln/>
        </p:spPr>
      </p:sp>
      <p:sp>
        <p:nvSpPr>
          <p:cNvPr id="18" name="Text 16"/>
          <p:cNvSpPr/>
          <p:nvPr/>
        </p:nvSpPr>
        <p:spPr>
          <a:xfrm>
            <a:off x="999887" y="6352937"/>
            <a:ext cx="2856309" cy="317540"/>
          </a:xfrm>
          <a:prstGeom prst="rect">
            <a:avLst/>
          </a:prstGeom>
          <a:noFill/>
          <a:ln/>
        </p:spPr>
        <p:txBody>
          <a:bodyPr wrap="non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EESL</a:t>
            </a:r>
            <a:endParaRPr lang="en-US" sz="1550" dirty="0"/>
          </a:p>
        </p:txBody>
      </p:sp>
      <p:sp>
        <p:nvSpPr>
          <p:cNvPr id="19" name="Text 17"/>
          <p:cNvSpPr/>
          <p:nvPr/>
        </p:nvSpPr>
        <p:spPr>
          <a:xfrm>
            <a:off x="4260533" y="6352937"/>
            <a:ext cx="9370100"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Energy Efficiency Services Limited provides critical energy efficiency benchmarks for our comparative analysis.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50463"/>
            <a:ext cx="5488781" cy="620078"/>
          </a:xfrm>
          <a:prstGeom prst="rect">
            <a:avLst/>
          </a:prstGeom>
          <a:noFill/>
          <a:ln/>
        </p:spPr>
        <p:txBody>
          <a:bodyPr wrap="none" lIns="0" tIns="0" rIns="0" bIns="0" rtlCol="0" anchor="t"/>
          <a:lstStyle/>
          <a:p>
            <a:pPr algn="l" indent="0" marL="0">
              <a:lnSpc>
                <a:spcPts val="4850"/>
              </a:lnSpc>
              <a:buNone/>
            </a:pPr>
            <a:r>
              <a:rPr lang="en-US" sz="3900" dirty="0">
                <a:solidFill>
                  <a:srgbClr val="030303"/>
                </a:solidFill>
                <a:latin typeface="DM Sans Semi Bold" pitchFamily="34" charset="0"/>
                <a:ea typeface="DM Sans Semi Bold" pitchFamily="34" charset="-122"/>
                <a:cs typeface="DM Sans Semi Bold" pitchFamily="34" charset="-120"/>
              </a:rPr>
              <a:t>Thank You &amp; Questions</a:t>
            </a:r>
            <a:endParaRPr lang="en-US" sz="3900" dirty="0"/>
          </a:p>
        </p:txBody>
      </p:sp>
      <p:sp>
        <p:nvSpPr>
          <p:cNvPr id="4" name="Text 1"/>
          <p:cNvSpPr/>
          <p:nvPr/>
        </p:nvSpPr>
        <p:spPr>
          <a:xfrm>
            <a:off x="793790" y="366819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We extend our sincere gratitude for your attention and engagement today. This presentation would not have been possible without the invaluable guidance of our mentors and the tireless dedication of our entire team.</a:t>
            </a:r>
            <a:endParaRPr lang="en-US" sz="1550" dirty="0"/>
          </a:p>
        </p:txBody>
      </p:sp>
      <p:sp>
        <p:nvSpPr>
          <p:cNvPr id="5" name="Text 2"/>
          <p:cNvSpPr/>
          <p:nvPr/>
        </p:nvSpPr>
        <p:spPr>
          <a:xfrm>
            <a:off x="793790" y="4844058"/>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We are now open to any questions you may have and welcome further discussion on our findings and future directions.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69238"/>
            <a:ext cx="3969425" cy="496133"/>
          </a:xfrm>
          <a:prstGeom prst="rect">
            <a:avLst/>
          </a:prstGeom>
          <a:noFill/>
          <a:ln/>
        </p:spPr>
        <p:txBody>
          <a:bodyPr wrap="none" lIns="0" tIns="0" rIns="0" bIns="0" rtlCol="0" anchor="t"/>
          <a:lstStyle/>
          <a:p>
            <a:pPr algn="l" indent="0" marL="0">
              <a:lnSpc>
                <a:spcPts val="3900"/>
              </a:lnSpc>
              <a:buNone/>
            </a:pPr>
            <a:r>
              <a:rPr lang="en-US" sz="3100" dirty="0">
                <a:solidFill>
                  <a:srgbClr val="030303"/>
                </a:solidFill>
                <a:latin typeface="DM Sans Semi Bold" pitchFamily="34" charset="0"/>
                <a:ea typeface="DM Sans Semi Bold" pitchFamily="34" charset="-122"/>
                <a:cs typeface="DM Sans Semi Bold" pitchFamily="34" charset="-120"/>
              </a:rPr>
              <a:t>Problem Statement</a:t>
            </a:r>
            <a:endParaRPr lang="en-US" sz="3100" dirty="0"/>
          </a:p>
        </p:txBody>
      </p:sp>
      <p:sp>
        <p:nvSpPr>
          <p:cNvPr id="3" name="Text 1"/>
          <p:cNvSpPr/>
          <p:nvPr/>
        </p:nvSpPr>
        <p:spPr>
          <a:xfrm>
            <a:off x="793790" y="1462207"/>
            <a:ext cx="2381607" cy="297656"/>
          </a:xfrm>
          <a:prstGeom prst="rect">
            <a:avLst/>
          </a:prstGeom>
          <a:noFill/>
          <a:ln/>
        </p:spPr>
        <p:txBody>
          <a:bodyPr wrap="none" lIns="0" tIns="0" rIns="0" bIns="0" rtlCol="0" anchor="t"/>
          <a:lstStyle/>
          <a:p>
            <a:pPr algn="l" indent="0" marL="0">
              <a:lnSpc>
                <a:spcPts val="2300"/>
              </a:lnSpc>
              <a:buNone/>
            </a:pPr>
            <a:r>
              <a:rPr lang="en-US" sz="1850" dirty="0">
                <a:solidFill>
                  <a:srgbClr val="030303"/>
                </a:solidFill>
                <a:latin typeface="DM Sans Semi Bold" pitchFamily="34" charset="0"/>
                <a:ea typeface="DM Sans Semi Bold" pitchFamily="34" charset="-122"/>
                <a:cs typeface="DM Sans Semi Bold" pitchFamily="34" charset="-120"/>
              </a:rPr>
              <a:t>Core Problem</a:t>
            </a:r>
            <a:endParaRPr lang="en-US" sz="1850" dirty="0"/>
          </a:p>
        </p:txBody>
      </p:sp>
      <p:sp>
        <p:nvSpPr>
          <p:cNvPr id="4" name="Text 2"/>
          <p:cNvSpPr/>
          <p:nvPr/>
        </p:nvSpPr>
        <p:spPr>
          <a:xfrm>
            <a:off x="793790" y="1918573"/>
            <a:ext cx="6327815" cy="508159"/>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Grid operators require </a:t>
            </a:r>
            <a:pPr algn="l" indent="0" marL="0">
              <a:lnSpc>
                <a:spcPts val="2000"/>
              </a:lnSpc>
              <a:buNone/>
            </a:pPr>
            <a:r>
              <a:rPr lang="en-US" sz="1250" b="1" dirty="0">
                <a:solidFill>
                  <a:srgbClr val="FF954F"/>
                </a:solidFill>
                <a:latin typeface="Inter Medium" pitchFamily="34" charset="0"/>
                <a:ea typeface="Inter Medium" pitchFamily="34" charset="-122"/>
                <a:cs typeface="Inter Medium" pitchFamily="34" charset="-120"/>
              </a:rPr>
              <a:t>rapid fault diagnosis</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to reduce downtime &amp; service disruption.</a:t>
            </a:r>
            <a:endParaRPr lang="en-US" sz="1250" dirty="0"/>
          </a:p>
        </p:txBody>
      </p:sp>
      <p:pic>
        <p:nvPicPr>
          <p:cNvPr id="5" name="Image 0" descr="preencoded.png">    </p:cNvPr>
          <p:cNvPicPr>
            <a:picLocks noChangeAspect="1"/>
          </p:cNvPicPr>
          <p:nvPr/>
        </p:nvPicPr>
        <p:blipFill>
          <a:blip r:embed="rId1"/>
          <a:stretch>
            <a:fillRect/>
          </a:stretch>
        </p:blipFill>
        <p:spPr>
          <a:xfrm>
            <a:off x="793790" y="2605326"/>
            <a:ext cx="5062180" cy="3163848"/>
          </a:xfrm>
          <a:prstGeom prst="rect">
            <a:avLst/>
          </a:prstGeom>
        </p:spPr>
      </p:pic>
      <p:sp>
        <p:nvSpPr>
          <p:cNvPr id="6" name="Text 3"/>
          <p:cNvSpPr/>
          <p:nvPr/>
        </p:nvSpPr>
        <p:spPr>
          <a:xfrm>
            <a:off x="7516416" y="1462207"/>
            <a:ext cx="2381607" cy="297656"/>
          </a:xfrm>
          <a:prstGeom prst="rect">
            <a:avLst/>
          </a:prstGeom>
          <a:noFill/>
          <a:ln/>
        </p:spPr>
        <p:txBody>
          <a:bodyPr wrap="none" lIns="0" tIns="0" rIns="0" bIns="0" rtlCol="0" anchor="t"/>
          <a:lstStyle/>
          <a:p>
            <a:pPr algn="l" indent="0" marL="0">
              <a:lnSpc>
                <a:spcPts val="2300"/>
              </a:lnSpc>
              <a:buNone/>
            </a:pPr>
            <a:r>
              <a:rPr lang="en-US" sz="1850" dirty="0">
                <a:solidFill>
                  <a:srgbClr val="030303"/>
                </a:solidFill>
                <a:latin typeface="DM Sans Semi Bold" pitchFamily="34" charset="0"/>
                <a:ea typeface="DM Sans Semi Bold" pitchFamily="34" charset="-122"/>
                <a:cs typeface="DM Sans Semi Bold" pitchFamily="34" charset="-120"/>
              </a:rPr>
              <a:t>Current Challenges</a:t>
            </a:r>
            <a:endParaRPr lang="en-US" sz="1850" dirty="0"/>
          </a:p>
        </p:txBody>
      </p:sp>
      <p:sp>
        <p:nvSpPr>
          <p:cNvPr id="7" name="Text 4"/>
          <p:cNvSpPr/>
          <p:nvPr/>
        </p:nvSpPr>
        <p:spPr>
          <a:xfrm>
            <a:off x="7516416" y="1918573"/>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64646"/>
                </a:solidFill>
                <a:latin typeface="Inter Medium" pitchFamily="34" charset="0"/>
                <a:ea typeface="Inter Medium" pitchFamily="34" charset="-122"/>
                <a:cs typeface="Inter Medium" pitchFamily="34" charset="-120"/>
              </a:rPr>
              <a:t>Legacy SCADA, rules-based alarms</a:t>
            </a:r>
            <a:endParaRPr lang="en-US" sz="1250" dirty="0"/>
          </a:p>
        </p:txBody>
      </p:sp>
      <p:sp>
        <p:nvSpPr>
          <p:cNvPr id="8" name="Text 5"/>
          <p:cNvSpPr/>
          <p:nvPr/>
        </p:nvSpPr>
        <p:spPr>
          <a:xfrm>
            <a:off x="7516416" y="2228136"/>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64646"/>
                </a:solidFill>
                <a:latin typeface="Inter Medium" pitchFamily="34" charset="0"/>
                <a:ea typeface="Inter Medium" pitchFamily="34" charset="-122"/>
                <a:cs typeface="Inter Medium" pitchFamily="34" charset="-120"/>
              </a:rPr>
              <a:t>Risk of cascading failures</a:t>
            </a:r>
            <a:endParaRPr lang="en-US" sz="1250" dirty="0"/>
          </a:p>
        </p:txBody>
      </p:sp>
      <p:sp>
        <p:nvSpPr>
          <p:cNvPr id="9" name="Text 6"/>
          <p:cNvSpPr/>
          <p:nvPr/>
        </p:nvSpPr>
        <p:spPr>
          <a:xfrm>
            <a:off x="7516416" y="2537698"/>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64646"/>
                </a:solidFill>
                <a:latin typeface="Inter Medium" pitchFamily="34" charset="0"/>
                <a:ea typeface="Inter Medium" pitchFamily="34" charset="-122"/>
                <a:cs typeface="Inter Medium" pitchFamily="34" charset="-120"/>
              </a:rPr>
              <a:t>Lack of explainable corrective measures</a:t>
            </a:r>
            <a:endParaRPr lang="en-US" sz="1250" dirty="0"/>
          </a:p>
        </p:txBody>
      </p:sp>
      <p:sp>
        <p:nvSpPr>
          <p:cNvPr id="10" name="Text 7"/>
          <p:cNvSpPr/>
          <p:nvPr/>
        </p:nvSpPr>
        <p:spPr>
          <a:xfrm>
            <a:off x="7516416" y="2847261"/>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64646"/>
                </a:solidFill>
                <a:latin typeface="Inter Medium" pitchFamily="34" charset="0"/>
                <a:ea typeface="Inter Medium" pitchFamily="34" charset="-122"/>
                <a:cs typeface="Inter Medium" pitchFamily="34" charset="-120"/>
              </a:rPr>
              <a:t>Limited integration of carbon footprint &amp; sustainability insights</a:t>
            </a:r>
            <a:endParaRPr lang="en-US" sz="1250" dirty="0"/>
          </a:p>
        </p:txBody>
      </p:sp>
      <p:sp>
        <p:nvSpPr>
          <p:cNvPr id="11" name="Shape 8"/>
          <p:cNvSpPr/>
          <p:nvPr/>
        </p:nvSpPr>
        <p:spPr>
          <a:xfrm>
            <a:off x="793790" y="6126361"/>
            <a:ext cx="6441996" cy="1533882"/>
          </a:xfrm>
          <a:prstGeom prst="roundRect">
            <a:avLst>
              <a:gd name="adj" fmla="val 1553"/>
            </a:avLst>
          </a:prstGeom>
          <a:solidFill>
            <a:srgbClr val="F2EEEE"/>
          </a:solidFill>
          <a:ln/>
        </p:spPr>
      </p:sp>
      <p:sp>
        <p:nvSpPr>
          <p:cNvPr id="12" name="Text 9"/>
          <p:cNvSpPr/>
          <p:nvPr/>
        </p:nvSpPr>
        <p:spPr>
          <a:xfrm>
            <a:off x="952500" y="6285071"/>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Goal</a:t>
            </a:r>
            <a:endParaRPr lang="en-US" sz="1550" dirty="0"/>
          </a:p>
        </p:txBody>
      </p:sp>
      <p:sp>
        <p:nvSpPr>
          <p:cNvPr id="13" name="Text 10"/>
          <p:cNvSpPr/>
          <p:nvPr/>
        </p:nvSpPr>
        <p:spPr>
          <a:xfrm>
            <a:off x="952500" y="6628328"/>
            <a:ext cx="6124575" cy="508159"/>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Predict faults in </a:t>
            </a:r>
            <a:pPr algn="l" indent="0" marL="0">
              <a:lnSpc>
                <a:spcPts val="2000"/>
              </a:lnSpc>
              <a:buNone/>
            </a:pPr>
            <a:r>
              <a:rPr lang="en-US" sz="1250" b="1" dirty="0">
                <a:solidFill>
                  <a:srgbClr val="FF954F"/>
                </a:solidFill>
                <a:latin typeface="Inter Medium" pitchFamily="34" charset="0"/>
                <a:ea typeface="Inter Medium" pitchFamily="34" charset="-122"/>
                <a:cs typeface="Inter Medium" pitchFamily="34" charset="-120"/>
              </a:rPr>
              <a:t>real-time</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identify </a:t>
            </a:r>
            <a:pPr algn="l" indent="0" marL="0">
              <a:lnSpc>
                <a:spcPts val="2000"/>
              </a:lnSpc>
              <a:buNone/>
            </a:pPr>
            <a:r>
              <a:rPr lang="en-US" sz="1250" b="1" dirty="0">
                <a:solidFill>
                  <a:srgbClr val="464646"/>
                </a:solidFill>
                <a:latin typeface="Inter Medium" pitchFamily="34" charset="0"/>
                <a:ea typeface="Inter Medium" pitchFamily="34" charset="-122"/>
                <a:cs typeface="Inter Medium" pitchFamily="34" charset="-120"/>
              </a:rPr>
              <a:t>root cause</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and provide </a:t>
            </a:r>
            <a:pPr algn="l" indent="0" marL="0">
              <a:lnSpc>
                <a:spcPts val="2000"/>
              </a:lnSpc>
              <a:buNone/>
            </a:pPr>
            <a:r>
              <a:rPr lang="en-US" sz="1250" b="1" dirty="0">
                <a:solidFill>
                  <a:srgbClr val="464646"/>
                </a:solidFill>
                <a:latin typeface="Inter Medium" pitchFamily="34" charset="0"/>
                <a:ea typeface="Inter Medium" pitchFamily="34" charset="-122"/>
                <a:cs typeface="Inter Medium" pitchFamily="34" charset="-120"/>
              </a:rPr>
              <a:t>actionable corrective measures</a:t>
            </a:r>
            <a:endParaRPr lang="en-US" sz="1250" dirty="0"/>
          </a:p>
        </p:txBody>
      </p:sp>
      <p:sp>
        <p:nvSpPr>
          <p:cNvPr id="14" name="Text 11"/>
          <p:cNvSpPr/>
          <p:nvPr/>
        </p:nvSpPr>
        <p:spPr>
          <a:xfrm>
            <a:off x="952500" y="7231737"/>
            <a:ext cx="6124575" cy="254079"/>
          </a:xfrm>
          <a:prstGeom prst="rect">
            <a:avLst/>
          </a:prstGeom>
          <a:noFill/>
          <a:ln/>
        </p:spPr>
        <p:txBody>
          <a:bodyPr wrap="non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Integrate </a:t>
            </a:r>
            <a:pPr algn="l" indent="0" marL="0">
              <a:lnSpc>
                <a:spcPts val="2000"/>
              </a:lnSpc>
              <a:buNone/>
            </a:pPr>
            <a:r>
              <a:rPr lang="en-US" sz="1250" b="1" dirty="0">
                <a:solidFill>
                  <a:srgbClr val="FF954F"/>
                </a:solidFill>
                <a:latin typeface="Inter Medium" pitchFamily="34" charset="0"/>
                <a:ea typeface="Inter Medium" pitchFamily="34" charset="-122"/>
                <a:cs typeface="Inter Medium" pitchFamily="34" charset="-120"/>
              </a:rPr>
              <a:t>carbon-aware operations</a:t>
            </a:r>
            <a:endParaRPr lang="en-US" sz="1250" dirty="0"/>
          </a:p>
        </p:txBody>
      </p:sp>
      <p:sp>
        <p:nvSpPr>
          <p:cNvPr id="15" name="Shape 12"/>
          <p:cNvSpPr/>
          <p:nvPr/>
        </p:nvSpPr>
        <p:spPr>
          <a:xfrm>
            <a:off x="7394496" y="6126361"/>
            <a:ext cx="6442115" cy="1533882"/>
          </a:xfrm>
          <a:prstGeom prst="roundRect">
            <a:avLst>
              <a:gd name="adj" fmla="val 1553"/>
            </a:avLst>
          </a:prstGeom>
          <a:solidFill>
            <a:srgbClr val="F2EEEE"/>
          </a:solidFill>
          <a:ln/>
        </p:spPr>
      </p:sp>
      <p:sp>
        <p:nvSpPr>
          <p:cNvPr id="16" name="Text 13"/>
          <p:cNvSpPr/>
          <p:nvPr/>
        </p:nvSpPr>
        <p:spPr>
          <a:xfrm>
            <a:off x="7553206" y="6285071"/>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Expected Output</a:t>
            </a:r>
            <a:endParaRPr lang="en-US" sz="1550" dirty="0"/>
          </a:p>
        </p:txBody>
      </p:sp>
      <p:sp>
        <p:nvSpPr>
          <p:cNvPr id="17" name="Text 14"/>
          <p:cNvSpPr/>
          <p:nvPr/>
        </p:nvSpPr>
        <p:spPr>
          <a:xfrm>
            <a:off x="7553206" y="6628328"/>
            <a:ext cx="61246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64646"/>
                </a:solidFill>
                <a:latin typeface="Inter Medium" pitchFamily="34" charset="0"/>
                <a:ea typeface="Inter Medium" pitchFamily="34" charset="-122"/>
                <a:cs typeface="Inter Medium" pitchFamily="34" charset="-120"/>
              </a:rPr>
              <a:t>Fault type (Overheat, Undervoltage, Power Surge, Low Power)</a:t>
            </a:r>
            <a:endParaRPr lang="en-US" sz="1250" dirty="0"/>
          </a:p>
        </p:txBody>
      </p:sp>
      <p:sp>
        <p:nvSpPr>
          <p:cNvPr id="18" name="Text 15"/>
          <p:cNvSpPr/>
          <p:nvPr/>
        </p:nvSpPr>
        <p:spPr>
          <a:xfrm>
            <a:off x="7553206" y="6937891"/>
            <a:ext cx="61246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64646"/>
                </a:solidFill>
                <a:latin typeface="Inter Medium" pitchFamily="34" charset="0"/>
                <a:ea typeface="Inter Medium" pitchFamily="34" charset="-122"/>
                <a:cs typeface="Inter Medium" pitchFamily="34" charset="-120"/>
              </a:rPr>
              <a:t>Key parameter causing fault</a:t>
            </a:r>
            <a:endParaRPr lang="en-US" sz="1250" dirty="0"/>
          </a:p>
        </p:txBody>
      </p:sp>
      <p:sp>
        <p:nvSpPr>
          <p:cNvPr id="19" name="Text 16"/>
          <p:cNvSpPr/>
          <p:nvPr/>
        </p:nvSpPr>
        <p:spPr>
          <a:xfrm>
            <a:off x="7553206" y="7247453"/>
            <a:ext cx="61246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64646"/>
                </a:solidFill>
                <a:latin typeface="Inter Medium" pitchFamily="34" charset="0"/>
                <a:ea typeface="Inter Medium" pitchFamily="34" charset="-122"/>
                <a:cs typeface="Inter Medium" pitchFamily="34" charset="-120"/>
              </a:rPr>
              <a:t>Stepwise CoT-based corrective action</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545783"/>
            <a:ext cx="7521893" cy="620078"/>
          </a:xfrm>
          <a:prstGeom prst="rect">
            <a:avLst/>
          </a:prstGeom>
          <a:noFill/>
          <a:ln/>
        </p:spPr>
        <p:txBody>
          <a:bodyPr wrap="none" lIns="0" tIns="0" rIns="0" bIns="0" rtlCol="0" anchor="t"/>
          <a:lstStyle/>
          <a:p>
            <a:pPr algn="l" indent="0" marL="0">
              <a:lnSpc>
                <a:spcPts val="4850"/>
              </a:lnSpc>
              <a:buNone/>
            </a:pPr>
            <a:r>
              <a:rPr lang="en-US" sz="3900" dirty="0">
                <a:solidFill>
                  <a:srgbClr val="030303"/>
                </a:solidFill>
                <a:latin typeface="DM Sans Semi Bold" pitchFamily="34" charset="0"/>
                <a:ea typeface="DM Sans Semi Bold" pitchFamily="34" charset="-122"/>
                <a:cs typeface="DM Sans Semi Bold" pitchFamily="34" charset="-120"/>
              </a:rPr>
              <a:t>Migration from Legacy Systems</a:t>
            </a:r>
            <a:endParaRPr lang="en-US" sz="3900" dirty="0"/>
          </a:p>
        </p:txBody>
      </p:sp>
      <p:sp>
        <p:nvSpPr>
          <p:cNvPr id="3" name="Text 1"/>
          <p:cNvSpPr/>
          <p:nvPr/>
        </p:nvSpPr>
        <p:spPr>
          <a:xfrm>
            <a:off x="793790" y="156269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DM Sans Light" pitchFamily="34" charset="0"/>
                <a:ea typeface="DM Sans Light" pitchFamily="34" charset="-122"/>
                <a:cs typeface="DM Sans Light" pitchFamily="34" charset="-120"/>
              </a:rPr>
              <a:t>01</a:t>
            </a:r>
            <a:endParaRPr lang="en-US" sz="1550" dirty="0"/>
          </a:p>
        </p:txBody>
      </p:sp>
      <p:sp>
        <p:nvSpPr>
          <p:cNvPr id="4" name="Shape 2"/>
          <p:cNvSpPr/>
          <p:nvPr/>
        </p:nvSpPr>
        <p:spPr>
          <a:xfrm>
            <a:off x="793790" y="1877020"/>
            <a:ext cx="13042821" cy="22860"/>
          </a:xfrm>
          <a:prstGeom prst="rect">
            <a:avLst/>
          </a:prstGeom>
          <a:solidFill>
            <a:srgbClr val="1C9770"/>
          </a:solidFill>
          <a:ln/>
        </p:spPr>
      </p:sp>
      <p:sp>
        <p:nvSpPr>
          <p:cNvPr id="5" name="Text 3"/>
          <p:cNvSpPr/>
          <p:nvPr/>
        </p:nvSpPr>
        <p:spPr>
          <a:xfrm>
            <a:off x="793790" y="202191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64646"/>
                </a:solidFill>
                <a:latin typeface="DM Sans Semi Bold" pitchFamily="34" charset="0"/>
                <a:ea typeface="DM Sans Semi Bold" pitchFamily="34" charset="-122"/>
                <a:cs typeface="DM Sans Semi Bold" pitchFamily="34" charset="-120"/>
              </a:rPr>
              <a:t>Approach</a:t>
            </a:r>
            <a:endParaRPr lang="en-US" sz="1950" dirty="0"/>
          </a:p>
        </p:txBody>
      </p:sp>
      <p:sp>
        <p:nvSpPr>
          <p:cNvPr id="6" name="Text 4"/>
          <p:cNvSpPr/>
          <p:nvPr/>
        </p:nvSpPr>
        <p:spPr>
          <a:xfrm>
            <a:off x="793790" y="2451140"/>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Deploy </a:t>
            </a:r>
            <a:pPr algn="l" indent="0" marL="0">
              <a:lnSpc>
                <a:spcPts val="2500"/>
              </a:lnSpc>
              <a:buNone/>
            </a:pPr>
            <a:r>
              <a:rPr lang="en-US" sz="1550" b="1" dirty="0">
                <a:solidFill>
                  <a:srgbClr val="FF954F"/>
                </a:solidFill>
                <a:latin typeface="Inter Medium" pitchFamily="34" charset="0"/>
                <a:ea typeface="Inter Medium" pitchFamily="34" charset="-122"/>
                <a:cs typeface="Inter Medium" pitchFamily="34" charset="-120"/>
              </a:rPr>
              <a:t>Agentic AI + RAG-enabled LLM</a:t>
            </a:r>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 alongside legacy SCADA</a:t>
            </a:r>
            <a:endParaRPr lang="en-US" sz="1550" dirty="0"/>
          </a:p>
        </p:txBody>
      </p:sp>
      <p:sp>
        <p:nvSpPr>
          <p:cNvPr id="7" name="Text 5"/>
          <p:cNvSpPr/>
          <p:nvPr/>
        </p:nvSpPr>
        <p:spPr>
          <a:xfrm>
            <a:off x="793790" y="288774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Gradual shift from advisory → semi-automated → automated alerts</a:t>
            </a:r>
            <a:endParaRPr lang="en-US" sz="1550" dirty="0"/>
          </a:p>
        </p:txBody>
      </p:sp>
      <p:sp>
        <p:nvSpPr>
          <p:cNvPr id="8" name="Text 6"/>
          <p:cNvSpPr/>
          <p:nvPr/>
        </p:nvSpPr>
        <p:spPr>
          <a:xfrm>
            <a:off x="793790" y="3651766"/>
            <a:ext cx="3281005" cy="37207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DM Sans Semi Bold" pitchFamily="34" charset="0"/>
                <a:ea typeface="DM Sans Semi Bold" pitchFamily="34" charset="-122"/>
                <a:cs typeface="DM Sans Semi Bold" pitchFamily="34" charset="-120"/>
              </a:rPr>
              <a:t>Challenges &amp; Solutions</a:t>
            </a:r>
            <a:endParaRPr lang="en-US" sz="2300" dirty="0"/>
          </a:p>
        </p:txBody>
      </p:sp>
      <p:sp>
        <p:nvSpPr>
          <p:cNvPr id="9" name="Shape 7"/>
          <p:cNvSpPr/>
          <p:nvPr/>
        </p:nvSpPr>
        <p:spPr>
          <a:xfrm>
            <a:off x="793790" y="4321493"/>
            <a:ext cx="13042821" cy="2298859"/>
          </a:xfrm>
          <a:prstGeom prst="roundRect">
            <a:avLst>
              <a:gd name="adj" fmla="val 1295"/>
            </a:avLst>
          </a:prstGeom>
          <a:noFill/>
          <a:ln w="7620">
            <a:solidFill>
              <a:srgbClr val="000000">
                <a:alpha val="8000"/>
              </a:srgbClr>
            </a:solidFill>
            <a:prstDash val="solid"/>
          </a:ln>
        </p:spPr>
      </p:sp>
      <p:sp>
        <p:nvSpPr>
          <p:cNvPr id="10" name="Shape 8"/>
          <p:cNvSpPr/>
          <p:nvPr/>
        </p:nvSpPr>
        <p:spPr>
          <a:xfrm>
            <a:off x="801410" y="4329113"/>
            <a:ext cx="13027581" cy="570905"/>
          </a:xfrm>
          <a:prstGeom prst="rect">
            <a:avLst/>
          </a:prstGeom>
          <a:solidFill>
            <a:srgbClr val="FFFFFF">
              <a:alpha val="4000"/>
            </a:srgbClr>
          </a:solidFill>
          <a:ln/>
        </p:spPr>
      </p:sp>
      <p:sp>
        <p:nvSpPr>
          <p:cNvPr id="11" name="Text 9"/>
          <p:cNvSpPr/>
          <p:nvPr/>
        </p:nvSpPr>
        <p:spPr>
          <a:xfrm>
            <a:off x="999887" y="4455795"/>
            <a:ext cx="4810482" cy="317540"/>
          </a:xfrm>
          <a:prstGeom prst="rect">
            <a:avLst/>
          </a:prstGeom>
          <a:noFill/>
          <a:ln/>
        </p:spPr>
        <p:txBody>
          <a:bodyPr wrap="non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Challenge</a:t>
            </a:r>
            <a:endParaRPr lang="en-US" sz="1550" dirty="0"/>
          </a:p>
        </p:txBody>
      </p:sp>
      <p:sp>
        <p:nvSpPr>
          <p:cNvPr id="12" name="Text 10"/>
          <p:cNvSpPr/>
          <p:nvPr/>
        </p:nvSpPr>
        <p:spPr>
          <a:xfrm>
            <a:off x="6214705" y="4455795"/>
            <a:ext cx="7415927" cy="317540"/>
          </a:xfrm>
          <a:prstGeom prst="rect">
            <a:avLst/>
          </a:prstGeom>
          <a:noFill/>
          <a:ln/>
        </p:spPr>
        <p:txBody>
          <a:bodyPr wrap="none" lIns="0" tIns="0" rIns="0" bIns="0" rtlCol="0" anchor="t"/>
          <a:lstStyle/>
          <a:p>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Solution</a:t>
            </a:r>
            <a:endParaRPr lang="en-US" sz="1550" dirty="0"/>
          </a:p>
        </p:txBody>
      </p:sp>
      <p:sp>
        <p:nvSpPr>
          <p:cNvPr id="13" name="Shape 11"/>
          <p:cNvSpPr/>
          <p:nvPr/>
        </p:nvSpPr>
        <p:spPr>
          <a:xfrm>
            <a:off x="801410" y="4900017"/>
            <a:ext cx="13027581" cy="570905"/>
          </a:xfrm>
          <a:prstGeom prst="rect">
            <a:avLst/>
          </a:prstGeom>
          <a:solidFill>
            <a:srgbClr val="000000">
              <a:alpha val="4000"/>
            </a:srgbClr>
          </a:solidFill>
          <a:ln/>
        </p:spPr>
      </p:sp>
      <p:sp>
        <p:nvSpPr>
          <p:cNvPr id="14" name="Text 12"/>
          <p:cNvSpPr/>
          <p:nvPr/>
        </p:nvSpPr>
        <p:spPr>
          <a:xfrm>
            <a:off x="999887" y="5026700"/>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Hallucinations from LLM</a:t>
            </a:r>
            <a:endParaRPr lang="en-US" sz="1550" dirty="0"/>
          </a:p>
        </p:txBody>
      </p:sp>
      <p:sp>
        <p:nvSpPr>
          <p:cNvPr id="15" name="Text 13"/>
          <p:cNvSpPr/>
          <p:nvPr/>
        </p:nvSpPr>
        <p:spPr>
          <a:xfrm>
            <a:off x="6214705" y="5026700"/>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Structured CoT + RAG retrieval from SOP/manuals</a:t>
            </a:r>
            <a:endParaRPr lang="en-US" sz="1550" dirty="0"/>
          </a:p>
        </p:txBody>
      </p:sp>
      <p:sp>
        <p:nvSpPr>
          <p:cNvPr id="16" name="Shape 14"/>
          <p:cNvSpPr/>
          <p:nvPr/>
        </p:nvSpPr>
        <p:spPr>
          <a:xfrm>
            <a:off x="801410" y="5470922"/>
            <a:ext cx="13027581" cy="570905"/>
          </a:xfrm>
          <a:prstGeom prst="rect">
            <a:avLst/>
          </a:prstGeom>
          <a:solidFill>
            <a:srgbClr val="FFFFFF">
              <a:alpha val="4000"/>
            </a:srgbClr>
          </a:solidFill>
          <a:ln/>
        </p:spPr>
      </p:sp>
      <p:sp>
        <p:nvSpPr>
          <p:cNvPr id="17" name="Text 15"/>
          <p:cNvSpPr/>
          <p:nvPr/>
        </p:nvSpPr>
        <p:spPr>
          <a:xfrm>
            <a:off x="999887" y="5597604"/>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Diverse sensor formats</a:t>
            </a:r>
            <a:endParaRPr lang="en-US" sz="1550" dirty="0"/>
          </a:p>
        </p:txBody>
      </p:sp>
      <p:sp>
        <p:nvSpPr>
          <p:cNvPr id="18" name="Text 16"/>
          <p:cNvSpPr/>
          <p:nvPr/>
        </p:nvSpPr>
        <p:spPr>
          <a:xfrm>
            <a:off x="6214705" y="5597604"/>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Standardization &amp; preprocessing</a:t>
            </a:r>
            <a:endParaRPr lang="en-US" sz="1550" dirty="0"/>
          </a:p>
        </p:txBody>
      </p:sp>
      <p:sp>
        <p:nvSpPr>
          <p:cNvPr id="19" name="Shape 17"/>
          <p:cNvSpPr/>
          <p:nvPr/>
        </p:nvSpPr>
        <p:spPr>
          <a:xfrm>
            <a:off x="801410" y="6041827"/>
            <a:ext cx="13027581" cy="570905"/>
          </a:xfrm>
          <a:prstGeom prst="rect">
            <a:avLst/>
          </a:prstGeom>
          <a:solidFill>
            <a:srgbClr val="000000">
              <a:alpha val="4000"/>
            </a:srgbClr>
          </a:solidFill>
          <a:ln/>
        </p:spPr>
      </p:sp>
      <p:sp>
        <p:nvSpPr>
          <p:cNvPr id="20" name="Text 18"/>
          <p:cNvSpPr/>
          <p:nvPr/>
        </p:nvSpPr>
        <p:spPr>
          <a:xfrm>
            <a:off x="999887" y="6168509"/>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Regulatory compliance</a:t>
            </a:r>
            <a:endParaRPr lang="en-US" sz="1550" dirty="0"/>
          </a:p>
        </p:txBody>
      </p:sp>
      <p:sp>
        <p:nvSpPr>
          <p:cNvPr id="21" name="Text 19"/>
          <p:cNvSpPr/>
          <p:nvPr/>
        </p:nvSpPr>
        <p:spPr>
          <a:xfrm>
            <a:off x="6214705" y="6168509"/>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Human-in-loop, logging, audit trail</a:t>
            </a:r>
            <a:endParaRPr lang="en-US" sz="1550" dirty="0"/>
          </a:p>
        </p:txBody>
      </p:sp>
      <p:sp>
        <p:nvSpPr>
          <p:cNvPr id="22" name="Shape 20"/>
          <p:cNvSpPr/>
          <p:nvPr/>
        </p:nvSpPr>
        <p:spPr>
          <a:xfrm>
            <a:off x="793790" y="6843593"/>
            <a:ext cx="13042821" cy="843201"/>
          </a:xfrm>
          <a:prstGeom prst="roundRect">
            <a:avLst>
              <a:gd name="adj" fmla="val 3531"/>
            </a:avLst>
          </a:prstGeom>
          <a:solidFill>
            <a:srgbClr val="BEF3E2"/>
          </a:solidFill>
          <a:ln/>
        </p:spPr>
      </p:sp>
      <p:pic>
        <p:nvPicPr>
          <p:cNvPr id="23" name="Image 0" descr="preencoded.png">    </p:cNvPr>
          <p:cNvPicPr>
            <a:picLocks noChangeAspect="1"/>
          </p:cNvPicPr>
          <p:nvPr/>
        </p:nvPicPr>
        <p:blipFill>
          <a:blip r:embed="rId1"/>
          <a:stretch>
            <a:fillRect/>
          </a:stretch>
        </p:blipFill>
        <p:spPr>
          <a:xfrm>
            <a:off x="992148" y="7146488"/>
            <a:ext cx="248007" cy="198358"/>
          </a:xfrm>
          <a:prstGeom prst="rect">
            <a:avLst/>
          </a:prstGeom>
        </p:spPr>
      </p:pic>
      <p:sp>
        <p:nvSpPr>
          <p:cNvPr id="24" name="Text 21"/>
          <p:cNvSpPr/>
          <p:nvPr/>
        </p:nvSpPr>
        <p:spPr>
          <a:xfrm>
            <a:off x="1438513" y="7091482"/>
            <a:ext cx="12199739" cy="317540"/>
          </a:xfrm>
          <a:prstGeom prst="rect">
            <a:avLst/>
          </a:prstGeom>
          <a:noFill/>
          <a:ln/>
        </p:spPr>
        <p:txBody>
          <a:bodyPr wrap="none" lIns="0" tIns="0" rIns="0" bIns="0" rtlCol="0" anchor="t"/>
          <a:lstStyle/>
          <a:p>
            <a:pPr algn="l" indent="0" marL="0">
              <a:lnSpc>
                <a:spcPts val="2500"/>
              </a:lnSpc>
              <a:buNone/>
            </a:pPr>
            <a:r>
              <a:rPr lang="en-US" sz="1550" b="1" dirty="0">
                <a:solidFill>
                  <a:srgbClr val="000000"/>
                </a:solidFill>
                <a:latin typeface="Inter Medium" pitchFamily="34" charset="0"/>
                <a:ea typeface="Inter Medium" pitchFamily="34" charset="-122"/>
                <a:cs typeface="Inter Medium" pitchFamily="34" charset="-120"/>
              </a:rPr>
              <a:t>Outcome:</a:t>
            </a:r>
            <a:pPr algn="l" indent="0" marL="0">
              <a:lnSpc>
                <a:spcPts val="2500"/>
              </a:lnSpc>
              <a:buNone/>
            </a:pPr>
            <a:r>
              <a:rPr lang="en-US" sz="1550" dirty="0">
                <a:solidFill>
                  <a:srgbClr val="000000"/>
                </a:solidFill>
                <a:latin typeface="Inter Medium" pitchFamily="34" charset="0"/>
                <a:ea typeface="Inter Medium" pitchFamily="34" charset="-122"/>
                <a:cs typeface="Inter Medium" pitchFamily="34" charset="-120"/>
              </a:rPr>
              <a:t> </a:t>
            </a:r>
            <a:pPr algn="l" indent="0" marL="0">
              <a:lnSpc>
                <a:spcPts val="2500"/>
              </a:lnSpc>
              <a:buNone/>
            </a:pPr>
            <a:r>
              <a:rPr lang="en-US" sz="1550" dirty="0">
                <a:solidFill>
                  <a:srgbClr val="FF954F"/>
                </a:solidFill>
                <a:latin typeface="Inter Medium" pitchFamily="34" charset="0"/>
                <a:ea typeface="Inter Medium" pitchFamily="34" charset="-122"/>
                <a:cs typeface="Inter Medium" pitchFamily="34" charset="-120"/>
              </a:rPr>
              <a:t>Safe &amp; explainable corrective actions</a:t>
            </a:r>
            <a:pPr algn="l" indent="0" marL="0">
              <a:lnSpc>
                <a:spcPts val="2500"/>
              </a:lnSpc>
              <a:buNone/>
            </a:pPr>
            <a:r>
              <a:rPr lang="en-US" sz="1550" dirty="0">
                <a:solidFill>
                  <a:srgbClr val="000000"/>
                </a:solidFill>
                <a:latin typeface="Inter Medium" pitchFamily="34" charset="0"/>
                <a:ea typeface="Inter Medium" pitchFamily="34" charset="-122"/>
                <a:cs typeface="Inter Medium" pitchFamily="34" charset="-120"/>
              </a:rPr>
              <a:t> with non-disruptive integration into existing SCADA</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596741"/>
            <a:ext cx="9434274" cy="558165"/>
          </a:xfrm>
          <a:prstGeom prst="rect">
            <a:avLst/>
          </a:prstGeom>
          <a:noFill/>
          <a:ln/>
        </p:spPr>
        <p:txBody>
          <a:bodyPr wrap="none" lIns="0" tIns="0" rIns="0" bIns="0" rtlCol="0" anchor="t"/>
          <a:lstStyle/>
          <a:p>
            <a:pPr algn="l" indent="0" marL="0">
              <a:lnSpc>
                <a:spcPts val="4350"/>
              </a:lnSpc>
              <a:buNone/>
            </a:pPr>
            <a:r>
              <a:rPr lang="en-US" sz="3500" dirty="0">
                <a:solidFill>
                  <a:srgbClr val="030303"/>
                </a:solidFill>
                <a:latin typeface="DM Sans Semi Bold" pitchFamily="34" charset="0"/>
                <a:ea typeface="DM Sans Semi Bold" pitchFamily="34" charset="-122"/>
                <a:cs typeface="DM Sans Semi Bold" pitchFamily="34" charset="-120"/>
              </a:rPr>
              <a:t>What We Did – Detailed Technical Summary</a:t>
            </a:r>
            <a:endParaRPr lang="en-US" sz="3500" dirty="0"/>
          </a:p>
        </p:txBody>
      </p:sp>
      <p:sp>
        <p:nvSpPr>
          <p:cNvPr id="3" name="Shape 1"/>
          <p:cNvSpPr/>
          <p:nvPr/>
        </p:nvSpPr>
        <p:spPr>
          <a:xfrm>
            <a:off x="793790" y="1512094"/>
            <a:ext cx="401836" cy="401836"/>
          </a:xfrm>
          <a:prstGeom prst="roundRect">
            <a:avLst>
              <a:gd name="adj" fmla="val 6668"/>
            </a:avLst>
          </a:prstGeom>
          <a:solidFill>
            <a:srgbClr val="F2EEEE"/>
          </a:solidFill>
          <a:ln/>
        </p:spPr>
      </p:sp>
      <p:sp>
        <p:nvSpPr>
          <p:cNvPr id="4" name="Text 2"/>
          <p:cNvSpPr/>
          <p:nvPr/>
        </p:nvSpPr>
        <p:spPr>
          <a:xfrm>
            <a:off x="860703" y="1545491"/>
            <a:ext cx="267891" cy="334923"/>
          </a:xfrm>
          <a:prstGeom prst="rect">
            <a:avLst/>
          </a:prstGeom>
          <a:noFill/>
          <a:ln/>
        </p:spPr>
        <p:txBody>
          <a:bodyPr wrap="none" lIns="0" tIns="0" rIns="0" bIns="0" rtlCol="0" anchor="t"/>
          <a:lstStyle/>
          <a:p>
            <a:pPr algn="ctr" indent="0" marL="0">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1</a:t>
            </a:r>
            <a:endParaRPr lang="en-US" sz="2100" dirty="0"/>
          </a:p>
        </p:txBody>
      </p:sp>
      <p:sp>
        <p:nvSpPr>
          <p:cNvPr id="5" name="Text 3"/>
          <p:cNvSpPr/>
          <p:nvPr/>
        </p:nvSpPr>
        <p:spPr>
          <a:xfrm>
            <a:off x="1374219" y="1545550"/>
            <a:ext cx="4408765" cy="334804"/>
          </a:xfrm>
          <a:prstGeom prst="rect">
            <a:avLst/>
          </a:prstGeom>
          <a:noFill/>
          <a:ln/>
        </p:spPr>
        <p:txBody>
          <a:bodyPr wrap="none" lIns="0" tIns="0" rIns="0" bIns="0" rtlCol="0" anchor="t"/>
          <a:lstStyle/>
          <a:p>
            <a:pPr algn="l" indent="0" marL="0">
              <a:lnSpc>
                <a:spcPts val="2600"/>
              </a:lnSpc>
              <a:buNone/>
            </a:pPr>
            <a:r>
              <a:rPr lang="en-US" sz="2100" dirty="0">
                <a:solidFill>
                  <a:srgbClr val="464646"/>
                </a:solidFill>
                <a:latin typeface="DM Sans Semi Bold" pitchFamily="34" charset="0"/>
                <a:ea typeface="DM Sans Semi Bold" pitchFamily="34" charset="-122"/>
                <a:cs typeface="DM Sans Semi Bold" pitchFamily="34" charset="-120"/>
              </a:rPr>
              <a:t>Synthetic SCADA Data Generation</a:t>
            </a:r>
            <a:endParaRPr lang="en-US" sz="2100" dirty="0"/>
          </a:p>
        </p:txBody>
      </p:sp>
      <p:sp>
        <p:nvSpPr>
          <p:cNvPr id="6" name="Text 4"/>
          <p:cNvSpPr/>
          <p:nvPr/>
        </p:nvSpPr>
        <p:spPr>
          <a:xfrm>
            <a:off x="1374219" y="1987510"/>
            <a:ext cx="12462391" cy="285750"/>
          </a:xfrm>
          <a:prstGeom prst="rect">
            <a:avLst/>
          </a:prstGeom>
          <a:noFill/>
          <a:ln/>
        </p:spPr>
        <p:txBody>
          <a:bodyPr wrap="none" lIns="0" tIns="0" rIns="0" bIns="0" rtlCol="0" anchor="t"/>
          <a:lstStyle/>
          <a:p>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Objective:</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Generate realistic training datasets without live SCADA access.</a:t>
            </a:r>
            <a:endParaRPr lang="en-US" sz="1400" dirty="0"/>
          </a:p>
        </p:txBody>
      </p:sp>
      <p:sp>
        <p:nvSpPr>
          <p:cNvPr id="7" name="Text 5"/>
          <p:cNvSpPr/>
          <p:nvPr/>
        </p:nvSpPr>
        <p:spPr>
          <a:xfrm>
            <a:off x="1374219" y="2380417"/>
            <a:ext cx="12462391" cy="285750"/>
          </a:xfrm>
          <a:prstGeom prst="rect">
            <a:avLst/>
          </a:prstGeom>
          <a:noFill/>
          <a:ln/>
        </p:spPr>
        <p:txBody>
          <a:bodyPr wrap="none" lIns="0" tIns="0" rIns="0" bIns="0" rtlCol="0" anchor="t"/>
          <a:lstStyle/>
          <a:p>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Agents:</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Power Plant &amp; Distribution Substation.</a:t>
            </a:r>
            <a:endParaRPr lang="en-US" sz="1400" dirty="0"/>
          </a:p>
        </p:txBody>
      </p:sp>
      <p:sp>
        <p:nvSpPr>
          <p:cNvPr id="8" name="Text 6"/>
          <p:cNvSpPr/>
          <p:nvPr/>
        </p:nvSpPr>
        <p:spPr>
          <a:xfrm>
            <a:off x="1374219" y="2773323"/>
            <a:ext cx="12462391" cy="285750"/>
          </a:xfrm>
          <a:prstGeom prst="rect">
            <a:avLst/>
          </a:prstGeom>
          <a:noFill/>
          <a:ln/>
        </p:spPr>
        <p:txBody>
          <a:bodyPr wrap="none" lIns="0" tIns="0" rIns="0" bIns="0" rtlCol="0" anchor="t"/>
          <a:lstStyle/>
          <a:p>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Simulated Parameters:</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Voltage (kV), Current (A), Temperature (°C), Humidity (%)</a:t>
            </a:r>
            <a:endParaRPr lang="en-US" sz="1400" dirty="0"/>
          </a:p>
        </p:txBody>
      </p:sp>
      <p:sp>
        <p:nvSpPr>
          <p:cNvPr id="9" name="Text 7"/>
          <p:cNvSpPr/>
          <p:nvPr/>
        </p:nvSpPr>
        <p:spPr>
          <a:xfrm>
            <a:off x="793790" y="3326963"/>
            <a:ext cx="4896326" cy="334804"/>
          </a:xfrm>
          <a:prstGeom prst="rect">
            <a:avLst/>
          </a:prstGeom>
          <a:noFill/>
          <a:ln/>
        </p:spPr>
        <p:txBody>
          <a:bodyPr wrap="none" lIns="0" tIns="0" rIns="0" bIns="0" rtlCol="0" anchor="t"/>
          <a:lstStyle/>
          <a:p>
            <a:pPr algn="l" indent="0" marL="0">
              <a:lnSpc>
                <a:spcPts val="2600"/>
              </a:lnSpc>
              <a:buNone/>
            </a:pPr>
            <a:r>
              <a:rPr lang="en-US" sz="2100" dirty="0">
                <a:solidFill>
                  <a:srgbClr val="030303"/>
                </a:solidFill>
                <a:latin typeface="DM Sans Semi Bold" pitchFamily="34" charset="0"/>
                <a:ea typeface="DM Sans Semi Bold" pitchFamily="34" charset="-122"/>
                <a:cs typeface="DM Sans Semi Bold" pitchFamily="34" charset="-120"/>
              </a:rPr>
              <a:t>Fault Labeling (SCADA-inspired logic):</a:t>
            </a:r>
            <a:endParaRPr lang="en-US" sz="2100" dirty="0"/>
          </a:p>
        </p:txBody>
      </p:sp>
      <p:sp>
        <p:nvSpPr>
          <p:cNvPr id="10" name="Shape 8"/>
          <p:cNvSpPr/>
          <p:nvPr/>
        </p:nvSpPr>
        <p:spPr>
          <a:xfrm>
            <a:off x="793790" y="3929658"/>
            <a:ext cx="6432113" cy="1074777"/>
          </a:xfrm>
          <a:prstGeom prst="roundRect">
            <a:avLst>
              <a:gd name="adj" fmla="val 2493"/>
            </a:avLst>
          </a:prstGeom>
          <a:solidFill>
            <a:srgbClr val="FFFFFF"/>
          </a:solidFill>
          <a:ln w="22860">
            <a:solidFill>
              <a:srgbClr val="D8D4D4"/>
            </a:solidFill>
            <a:prstDash val="solid"/>
          </a:ln>
        </p:spPr>
      </p:sp>
      <p:sp>
        <p:nvSpPr>
          <p:cNvPr id="11" name="Text 9"/>
          <p:cNvSpPr/>
          <p:nvPr/>
        </p:nvSpPr>
        <p:spPr>
          <a:xfrm>
            <a:off x="995243" y="4131112"/>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Overheat</a:t>
            </a:r>
            <a:endParaRPr lang="en-US" sz="1750" dirty="0"/>
          </a:p>
        </p:txBody>
      </p:sp>
      <p:sp>
        <p:nvSpPr>
          <p:cNvPr id="12" name="Text 10"/>
          <p:cNvSpPr/>
          <p:nvPr/>
        </p:nvSpPr>
        <p:spPr>
          <a:xfrm>
            <a:off x="995243" y="4517231"/>
            <a:ext cx="6029206" cy="285750"/>
          </a:xfrm>
          <a:prstGeom prst="rect">
            <a:avLst/>
          </a:prstGeom>
          <a:noFill/>
          <a:ln/>
        </p:spPr>
        <p:txBody>
          <a:bodyPr wrap="non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Temperature &gt; 60°C</a:t>
            </a:r>
            <a:endParaRPr lang="en-US" sz="1400" dirty="0"/>
          </a:p>
        </p:txBody>
      </p:sp>
      <p:sp>
        <p:nvSpPr>
          <p:cNvPr id="13" name="Shape 11"/>
          <p:cNvSpPr/>
          <p:nvPr/>
        </p:nvSpPr>
        <p:spPr>
          <a:xfrm>
            <a:off x="7404497" y="3929658"/>
            <a:ext cx="6432113" cy="1074777"/>
          </a:xfrm>
          <a:prstGeom prst="roundRect">
            <a:avLst>
              <a:gd name="adj" fmla="val 2493"/>
            </a:avLst>
          </a:prstGeom>
          <a:solidFill>
            <a:srgbClr val="FFFFFF"/>
          </a:solidFill>
          <a:ln w="22860">
            <a:solidFill>
              <a:srgbClr val="D8D4D4"/>
            </a:solidFill>
            <a:prstDash val="solid"/>
          </a:ln>
        </p:spPr>
      </p:sp>
      <p:sp>
        <p:nvSpPr>
          <p:cNvPr id="14" name="Text 12"/>
          <p:cNvSpPr/>
          <p:nvPr/>
        </p:nvSpPr>
        <p:spPr>
          <a:xfrm>
            <a:off x="7605951" y="4131112"/>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Undervoltage</a:t>
            </a:r>
            <a:endParaRPr lang="en-US" sz="1750" dirty="0"/>
          </a:p>
        </p:txBody>
      </p:sp>
      <p:sp>
        <p:nvSpPr>
          <p:cNvPr id="15" name="Text 13"/>
          <p:cNvSpPr/>
          <p:nvPr/>
        </p:nvSpPr>
        <p:spPr>
          <a:xfrm>
            <a:off x="7605951" y="4517231"/>
            <a:ext cx="6029206" cy="285750"/>
          </a:xfrm>
          <a:prstGeom prst="rect">
            <a:avLst/>
          </a:prstGeom>
          <a:noFill/>
          <a:ln/>
        </p:spPr>
        <p:txBody>
          <a:bodyPr wrap="non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Voltage &lt; 10.5 kV</a:t>
            </a:r>
            <a:endParaRPr lang="en-US" sz="1400" dirty="0"/>
          </a:p>
        </p:txBody>
      </p:sp>
      <p:sp>
        <p:nvSpPr>
          <p:cNvPr id="16" name="Shape 14"/>
          <p:cNvSpPr/>
          <p:nvPr/>
        </p:nvSpPr>
        <p:spPr>
          <a:xfrm>
            <a:off x="793790" y="5183029"/>
            <a:ext cx="6432113" cy="1074777"/>
          </a:xfrm>
          <a:prstGeom prst="roundRect">
            <a:avLst>
              <a:gd name="adj" fmla="val 2493"/>
            </a:avLst>
          </a:prstGeom>
          <a:solidFill>
            <a:srgbClr val="FFFFFF"/>
          </a:solidFill>
          <a:ln w="22860">
            <a:solidFill>
              <a:srgbClr val="D8D4D4"/>
            </a:solidFill>
            <a:prstDash val="solid"/>
          </a:ln>
        </p:spPr>
      </p:sp>
      <p:sp>
        <p:nvSpPr>
          <p:cNvPr id="17" name="Text 15"/>
          <p:cNvSpPr/>
          <p:nvPr/>
        </p:nvSpPr>
        <p:spPr>
          <a:xfrm>
            <a:off x="995243" y="5384483"/>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Power Surge</a:t>
            </a:r>
            <a:endParaRPr lang="en-US" sz="1750" dirty="0"/>
          </a:p>
        </p:txBody>
      </p:sp>
      <p:sp>
        <p:nvSpPr>
          <p:cNvPr id="18" name="Text 16"/>
          <p:cNvSpPr/>
          <p:nvPr/>
        </p:nvSpPr>
        <p:spPr>
          <a:xfrm>
            <a:off x="995243" y="5770602"/>
            <a:ext cx="6029206" cy="285750"/>
          </a:xfrm>
          <a:prstGeom prst="rect">
            <a:avLst/>
          </a:prstGeom>
          <a:noFill/>
          <a:ln/>
        </p:spPr>
        <p:txBody>
          <a:bodyPr wrap="non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Current &gt; 150 A</a:t>
            </a:r>
            <a:endParaRPr lang="en-US" sz="1400" dirty="0"/>
          </a:p>
        </p:txBody>
      </p:sp>
      <p:sp>
        <p:nvSpPr>
          <p:cNvPr id="19" name="Shape 17"/>
          <p:cNvSpPr/>
          <p:nvPr/>
        </p:nvSpPr>
        <p:spPr>
          <a:xfrm>
            <a:off x="7404497" y="5183029"/>
            <a:ext cx="6432113" cy="1074777"/>
          </a:xfrm>
          <a:prstGeom prst="roundRect">
            <a:avLst>
              <a:gd name="adj" fmla="val 2493"/>
            </a:avLst>
          </a:prstGeom>
          <a:solidFill>
            <a:srgbClr val="FFFFFF"/>
          </a:solidFill>
          <a:ln w="22860">
            <a:solidFill>
              <a:srgbClr val="D8D4D4"/>
            </a:solidFill>
            <a:prstDash val="solid"/>
          </a:ln>
        </p:spPr>
      </p:sp>
      <p:sp>
        <p:nvSpPr>
          <p:cNvPr id="20" name="Text 18"/>
          <p:cNvSpPr/>
          <p:nvPr/>
        </p:nvSpPr>
        <p:spPr>
          <a:xfrm>
            <a:off x="7605951" y="5384483"/>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Low Power</a:t>
            </a:r>
            <a:endParaRPr lang="en-US" sz="1750" dirty="0"/>
          </a:p>
        </p:txBody>
      </p:sp>
      <p:sp>
        <p:nvSpPr>
          <p:cNvPr id="21" name="Text 19"/>
          <p:cNvSpPr/>
          <p:nvPr/>
        </p:nvSpPr>
        <p:spPr>
          <a:xfrm>
            <a:off x="7605951" y="5770602"/>
            <a:ext cx="6029206" cy="285750"/>
          </a:xfrm>
          <a:prstGeom prst="rect">
            <a:avLst/>
          </a:prstGeom>
          <a:noFill/>
          <a:ln/>
        </p:spPr>
        <p:txBody>
          <a:bodyPr wrap="non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Current &lt; 80 A</a:t>
            </a:r>
            <a:endParaRPr lang="en-US" sz="1400" dirty="0"/>
          </a:p>
        </p:txBody>
      </p:sp>
      <p:sp>
        <p:nvSpPr>
          <p:cNvPr id="22" name="Text 20"/>
          <p:cNvSpPr/>
          <p:nvPr/>
        </p:nvSpPr>
        <p:spPr>
          <a:xfrm>
            <a:off x="793790" y="6458664"/>
            <a:ext cx="13042821" cy="285750"/>
          </a:xfrm>
          <a:prstGeom prst="rect">
            <a:avLst/>
          </a:prstGeom>
          <a:noFill/>
          <a:ln/>
        </p:spPr>
        <p:txBody>
          <a:bodyPr wrap="none" lIns="0" tIns="0" rIns="0" bIns="0" rtlCol="0" anchor="t"/>
          <a:lstStyle/>
          <a:p>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Implementation:</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Each row evaluated to assign </a:t>
            </a:r>
            <a:pPr algn="l" indent="0" marL="0">
              <a:lnSpc>
                <a:spcPts val="2250"/>
              </a:lnSpc>
              <a:buNone/>
            </a:pPr>
            <a:r>
              <a:rPr lang="en-US" sz="1400" b="1" dirty="0">
                <a:solidFill>
                  <a:srgbClr val="FF954F"/>
                </a:solidFill>
                <a:latin typeface="Inter Medium" pitchFamily="34" charset="0"/>
                <a:ea typeface="Inter Medium" pitchFamily="34" charset="-122"/>
                <a:cs typeface="Inter Medium" pitchFamily="34" charset="-120"/>
              </a:rPr>
              <a:t>fault label</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mimicking SCADA alarms for supervised ML training.</a:t>
            </a:r>
            <a:endParaRPr lang="en-US" sz="1400" dirty="0"/>
          </a:p>
        </p:txBody>
      </p:sp>
      <p:sp>
        <p:nvSpPr>
          <p:cNvPr id="23" name="Text 21"/>
          <p:cNvSpPr/>
          <p:nvPr/>
        </p:nvSpPr>
        <p:spPr>
          <a:xfrm>
            <a:off x="1061680" y="7146131"/>
            <a:ext cx="12774930" cy="285750"/>
          </a:xfrm>
          <a:prstGeom prst="rect">
            <a:avLst/>
          </a:prstGeom>
          <a:noFill/>
          <a:ln/>
        </p:spPr>
        <p:txBody>
          <a:bodyPr wrap="none" lIns="0" tIns="0" rIns="0" bIns="0" rtlCol="0" anchor="t"/>
          <a:lstStyle/>
          <a:p>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Takeaway:</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Enables safe, realistic, and labeled datasets for training and testing ML models in power systems.</a:t>
            </a:r>
            <a:endParaRPr lang="en-US" sz="1400" dirty="0"/>
          </a:p>
        </p:txBody>
      </p:sp>
      <p:sp>
        <p:nvSpPr>
          <p:cNvPr id="24" name="Shape 22"/>
          <p:cNvSpPr/>
          <p:nvPr/>
        </p:nvSpPr>
        <p:spPr>
          <a:xfrm>
            <a:off x="793790" y="6945273"/>
            <a:ext cx="22860" cy="687467"/>
          </a:xfrm>
          <a:prstGeom prst="rect">
            <a:avLst/>
          </a:prstGeom>
          <a:solidFill>
            <a:srgbClr val="1C9770"/>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0907" y="406241"/>
            <a:ext cx="6322457" cy="300157"/>
          </a:xfrm>
          <a:prstGeom prst="rect">
            <a:avLst/>
          </a:prstGeom>
          <a:noFill/>
          <a:ln/>
        </p:spPr>
        <p:txBody>
          <a:bodyPr wrap="none" lIns="0" tIns="0" rIns="0" bIns="0" rtlCol="0" anchor="t"/>
          <a:lstStyle/>
          <a:p>
            <a:pPr algn="l" indent="0" marL="0">
              <a:lnSpc>
                <a:spcPts val="2350"/>
              </a:lnSpc>
              <a:buNone/>
            </a:pPr>
            <a:r>
              <a:rPr lang="en-US" sz="1850" dirty="0">
                <a:solidFill>
                  <a:srgbClr val="030303"/>
                </a:solidFill>
                <a:latin typeface="DM Sans Semi Bold" pitchFamily="34" charset="0"/>
                <a:ea typeface="DM Sans Semi Bold" pitchFamily="34" charset="-122"/>
                <a:cs typeface="DM Sans Semi Bold" pitchFamily="34" charset="-120"/>
              </a:rPr>
              <a:t>Random Forest Classification &amp; LLM Chain-of-Thought</a:t>
            </a:r>
            <a:endParaRPr lang="en-US" sz="1850" dirty="0"/>
          </a:p>
        </p:txBody>
      </p:sp>
      <p:sp>
        <p:nvSpPr>
          <p:cNvPr id="3" name="Text 1"/>
          <p:cNvSpPr/>
          <p:nvPr/>
        </p:nvSpPr>
        <p:spPr>
          <a:xfrm>
            <a:off x="590907" y="946309"/>
            <a:ext cx="2019895" cy="180023"/>
          </a:xfrm>
          <a:prstGeom prst="rect">
            <a:avLst/>
          </a:prstGeom>
          <a:noFill/>
          <a:ln/>
        </p:spPr>
        <p:txBody>
          <a:bodyPr wrap="none" lIns="0" tIns="0" rIns="0" bIns="0" rtlCol="0" anchor="t"/>
          <a:lstStyle/>
          <a:p>
            <a:pPr algn="l" indent="0" marL="0">
              <a:lnSpc>
                <a:spcPts val="1400"/>
              </a:lnSpc>
              <a:buNone/>
            </a:pPr>
            <a:r>
              <a:rPr lang="en-US" sz="1100" dirty="0">
                <a:solidFill>
                  <a:srgbClr val="030303"/>
                </a:solidFill>
                <a:latin typeface="DM Sans Semi Bold" pitchFamily="34" charset="0"/>
                <a:ea typeface="DM Sans Semi Bold" pitchFamily="34" charset="-122"/>
                <a:cs typeface="DM Sans Semi Bold" pitchFamily="34" charset="-120"/>
              </a:rPr>
              <a:t>Random Forest Classification</a:t>
            </a:r>
            <a:endParaRPr lang="en-US" sz="1100" dirty="0"/>
          </a:p>
        </p:txBody>
      </p:sp>
      <p:sp>
        <p:nvSpPr>
          <p:cNvPr id="4" name="Text 2"/>
          <p:cNvSpPr/>
          <p:nvPr/>
        </p:nvSpPr>
        <p:spPr>
          <a:xfrm>
            <a:off x="590907" y="1222296"/>
            <a:ext cx="6607135" cy="153710"/>
          </a:xfrm>
          <a:prstGeom prst="rect">
            <a:avLst/>
          </a:prstGeom>
          <a:noFill/>
          <a:ln/>
        </p:spPr>
        <p:txBody>
          <a:bodyPr wrap="none" lIns="0" tIns="0" rIns="0" bIns="0" rtlCol="0" anchor="t"/>
          <a:lstStyle/>
          <a:p>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Purpose:</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Classify faults using SCADA-like sensor readings.</a:t>
            </a:r>
            <a:endParaRPr lang="en-US" sz="750" dirty="0"/>
          </a:p>
        </p:txBody>
      </p:sp>
      <p:sp>
        <p:nvSpPr>
          <p:cNvPr id="5" name="Text 3"/>
          <p:cNvSpPr/>
          <p:nvPr/>
        </p:nvSpPr>
        <p:spPr>
          <a:xfrm>
            <a:off x="590907" y="1462326"/>
            <a:ext cx="6607135" cy="153710"/>
          </a:xfrm>
          <a:prstGeom prst="rect">
            <a:avLst/>
          </a:prstGeom>
          <a:noFill/>
          <a:ln/>
        </p:spPr>
        <p:txBody>
          <a:bodyPr wrap="none" lIns="0" tIns="0" rIns="0" bIns="0" rtlCol="0" anchor="t"/>
          <a:lstStyle/>
          <a:p>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Why Random Forest fits our scenario:</a:t>
            </a:r>
            <a:endParaRPr lang="en-US" sz="750" dirty="0"/>
          </a:p>
        </p:txBody>
      </p:sp>
      <p:sp>
        <p:nvSpPr>
          <p:cNvPr id="6" name="Text 4"/>
          <p:cNvSpPr/>
          <p:nvPr/>
        </p:nvSpPr>
        <p:spPr>
          <a:xfrm>
            <a:off x="590907" y="1702356"/>
            <a:ext cx="6607135" cy="153710"/>
          </a:xfrm>
          <a:prstGeom prst="rect">
            <a:avLst/>
          </a:prstGeom>
          <a:noFill/>
          <a:ln/>
        </p:spPr>
        <p:txBody>
          <a:bodyPr wrap="none" lIns="0" tIns="0" rIns="0" bIns="0" rtlCol="0" anchor="t"/>
          <a:lstStyle/>
          <a:p>
            <a:pPr algn="l" marL="342900" indent="-342900">
              <a:lnSpc>
                <a:spcPts val="1200"/>
              </a:lnSpc>
              <a:buSzPct val="100000"/>
              <a:buChar char="•"/>
            </a:pPr>
            <a:r>
              <a:rPr lang="en-US" sz="750" dirty="0">
                <a:solidFill>
                  <a:srgbClr val="464646"/>
                </a:solidFill>
                <a:latin typeface="Inter Medium" pitchFamily="34" charset="0"/>
                <a:ea typeface="Inter Medium" pitchFamily="34" charset="-122"/>
                <a:cs typeface="Inter Medium" pitchFamily="34" charset="-120"/>
              </a:rPr>
              <a:t>Handles </a:t>
            </a:r>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mixed numerical features</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robustly</a:t>
            </a:r>
            <a:endParaRPr lang="en-US" sz="750" dirty="0"/>
          </a:p>
        </p:txBody>
      </p:sp>
      <p:sp>
        <p:nvSpPr>
          <p:cNvPr id="7" name="Text 5"/>
          <p:cNvSpPr/>
          <p:nvPr/>
        </p:nvSpPr>
        <p:spPr>
          <a:xfrm>
            <a:off x="590907" y="1889641"/>
            <a:ext cx="6607135" cy="153710"/>
          </a:xfrm>
          <a:prstGeom prst="rect">
            <a:avLst/>
          </a:prstGeom>
          <a:noFill/>
          <a:ln/>
        </p:spPr>
        <p:txBody>
          <a:bodyPr wrap="none" lIns="0" tIns="0" rIns="0" bIns="0" rtlCol="0" anchor="t"/>
          <a:lstStyle/>
          <a:p>
            <a:pPr algn="l" marL="342900" indent="-342900">
              <a:lnSpc>
                <a:spcPts val="1200"/>
              </a:lnSpc>
              <a:buSzPct val="100000"/>
              <a:buChar char="•"/>
            </a:pPr>
            <a:r>
              <a:rPr lang="en-US" sz="750" dirty="0">
                <a:solidFill>
                  <a:srgbClr val="464646"/>
                </a:solidFill>
                <a:latin typeface="Inter Medium" pitchFamily="34" charset="0"/>
                <a:ea typeface="Inter Medium" pitchFamily="34" charset="-122"/>
                <a:cs typeface="Inter Medium" pitchFamily="34" charset="-120"/>
              </a:rPr>
              <a:t>Resistant to </a:t>
            </a:r>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noise and outliers</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common in SCADA data</a:t>
            </a:r>
            <a:endParaRPr lang="en-US" sz="750" dirty="0"/>
          </a:p>
        </p:txBody>
      </p:sp>
      <p:sp>
        <p:nvSpPr>
          <p:cNvPr id="8" name="Text 6"/>
          <p:cNvSpPr/>
          <p:nvPr/>
        </p:nvSpPr>
        <p:spPr>
          <a:xfrm>
            <a:off x="590907" y="2076926"/>
            <a:ext cx="6607135" cy="153710"/>
          </a:xfrm>
          <a:prstGeom prst="rect">
            <a:avLst/>
          </a:prstGeom>
          <a:noFill/>
          <a:ln/>
        </p:spPr>
        <p:txBody>
          <a:bodyPr wrap="none" lIns="0" tIns="0" rIns="0" bIns="0" rtlCol="0" anchor="t"/>
          <a:lstStyle/>
          <a:p>
            <a:pPr algn="l" marL="342900" indent="-342900">
              <a:lnSpc>
                <a:spcPts val="1200"/>
              </a:lnSpc>
              <a:buSzPct val="100000"/>
              <a:buChar char="•"/>
            </a:pPr>
            <a:r>
              <a:rPr lang="en-US" sz="750" dirty="0">
                <a:solidFill>
                  <a:srgbClr val="464646"/>
                </a:solidFill>
                <a:latin typeface="Inter Medium" pitchFamily="34" charset="0"/>
                <a:ea typeface="Inter Medium" pitchFamily="34" charset="-122"/>
                <a:cs typeface="Inter Medium" pitchFamily="34" charset="-120"/>
              </a:rPr>
              <a:t>Provides </a:t>
            </a:r>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feature importance</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identifying the sensor driving the fault</a:t>
            </a:r>
            <a:endParaRPr lang="en-US" sz="750" dirty="0"/>
          </a:p>
        </p:txBody>
      </p:sp>
      <p:sp>
        <p:nvSpPr>
          <p:cNvPr id="9" name="Text 7"/>
          <p:cNvSpPr/>
          <p:nvPr/>
        </p:nvSpPr>
        <p:spPr>
          <a:xfrm>
            <a:off x="590907" y="2264212"/>
            <a:ext cx="6607135" cy="153710"/>
          </a:xfrm>
          <a:prstGeom prst="rect">
            <a:avLst/>
          </a:prstGeom>
          <a:noFill/>
          <a:ln/>
        </p:spPr>
        <p:txBody>
          <a:bodyPr wrap="none" lIns="0" tIns="0" rIns="0" bIns="0" rtlCol="0" anchor="t"/>
          <a:lstStyle/>
          <a:p>
            <a:pPr algn="l" marL="342900" indent="-342900">
              <a:lnSpc>
                <a:spcPts val="1200"/>
              </a:lnSpc>
              <a:buSzPct val="100000"/>
              <a:buChar char="•"/>
            </a:pPr>
            <a:r>
              <a:rPr lang="en-US" sz="750" dirty="0">
                <a:solidFill>
                  <a:srgbClr val="464646"/>
                </a:solidFill>
                <a:latin typeface="Inter Medium" pitchFamily="34" charset="0"/>
                <a:ea typeface="Inter Medium" pitchFamily="34" charset="-122"/>
                <a:cs typeface="Inter Medium" pitchFamily="34" charset="-120"/>
              </a:rPr>
              <a:t>Scalable to </a:t>
            </a:r>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synthetic and real-time streaming datasets</a:t>
            </a:r>
            <a:endParaRPr lang="en-US" sz="750" dirty="0"/>
          </a:p>
        </p:txBody>
      </p:sp>
      <p:pic>
        <p:nvPicPr>
          <p:cNvPr id="10" name="Image 0" descr="preencoded.png">    </p:cNvPr>
          <p:cNvPicPr>
            <a:picLocks noChangeAspect="1"/>
          </p:cNvPicPr>
          <p:nvPr/>
        </p:nvPicPr>
        <p:blipFill>
          <a:blip r:embed="rId1"/>
          <a:stretch>
            <a:fillRect/>
          </a:stretch>
        </p:blipFill>
        <p:spPr>
          <a:xfrm>
            <a:off x="7439978" y="958334"/>
            <a:ext cx="4294584" cy="2643783"/>
          </a:xfrm>
          <a:prstGeom prst="rect">
            <a:avLst/>
          </a:prstGeom>
        </p:spPr>
      </p:pic>
      <p:pic>
        <p:nvPicPr>
          <p:cNvPr id="11" name="Image 1" descr="preencoded.png">    </p:cNvPr>
          <p:cNvPicPr>
            <a:picLocks noChangeAspect="1"/>
          </p:cNvPicPr>
          <p:nvPr/>
        </p:nvPicPr>
        <p:blipFill>
          <a:blip r:embed="rId2"/>
          <a:stretch>
            <a:fillRect/>
          </a:stretch>
        </p:blipFill>
        <p:spPr>
          <a:xfrm>
            <a:off x="590907" y="3818096"/>
            <a:ext cx="6724293" cy="384096"/>
          </a:xfrm>
          <a:prstGeom prst="rect">
            <a:avLst/>
          </a:prstGeom>
        </p:spPr>
      </p:pic>
      <p:sp>
        <p:nvSpPr>
          <p:cNvPr id="12" name="Text 8"/>
          <p:cNvSpPr/>
          <p:nvPr/>
        </p:nvSpPr>
        <p:spPr>
          <a:xfrm>
            <a:off x="686872" y="4298156"/>
            <a:ext cx="1200388" cy="150019"/>
          </a:xfrm>
          <a:prstGeom prst="rect">
            <a:avLst/>
          </a:prstGeom>
          <a:noFill/>
          <a:ln/>
        </p:spPr>
        <p:txBody>
          <a:bodyPr wrap="none" lIns="0" tIns="0" rIns="0" bIns="0" rtlCol="0" anchor="t"/>
          <a:lstStyle/>
          <a:p>
            <a:pPr algn="l" indent="0" marL="0">
              <a:lnSpc>
                <a:spcPts val="1150"/>
              </a:lnSpc>
              <a:buNone/>
            </a:pPr>
            <a:r>
              <a:rPr lang="en-US" sz="900" dirty="0">
                <a:solidFill>
                  <a:srgbClr val="464646"/>
                </a:solidFill>
                <a:latin typeface="DM Sans Semi Bold" pitchFamily="34" charset="0"/>
                <a:ea typeface="DM Sans Semi Bold" pitchFamily="34" charset="-122"/>
                <a:cs typeface="DM Sans Semi Bold" pitchFamily="34" charset="-120"/>
              </a:rPr>
              <a:t>Bootstrap Sampling</a:t>
            </a:r>
            <a:endParaRPr lang="en-US" sz="900" dirty="0"/>
          </a:p>
        </p:txBody>
      </p:sp>
      <p:sp>
        <p:nvSpPr>
          <p:cNvPr id="13" name="Text 9"/>
          <p:cNvSpPr/>
          <p:nvPr/>
        </p:nvSpPr>
        <p:spPr>
          <a:xfrm>
            <a:off x="686872" y="4505682"/>
            <a:ext cx="6532364" cy="153710"/>
          </a:xfrm>
          <a:prstGeom prst="rect">
            <a:avLst/>
          </a:prstGeom>
          <a:noFill/>
          <a:ln/>
        </p:spPr>
        <p:txBody>
          <a:bodyPr wrap="none" lIns="0" tIns="0" rIns="0" bIns="0" rtlCol="0" anchor="t"/>
          <a:lstStyle/>
          <a:p>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Multiple random subsets of training data</a:t>
            </a:r>
            <a:endParaRPr lang="en-US" sz="750" dirty="0"/>
          </a:p>
        </p:txBody>
      </p:sp>
      <p:pic>
        <p:nvPicPr>
          <p:cNvPr id="14" name="Image 2" descr="preencoded.png">    </p:cNvPr>
          <p:cNvPicPr>
            <a:picLocks noChangeAspect="1"/>
          </p:cNvPicPr>
          <p:nvPr/>
        </p:nvPicPr>
        <p:blipFill>
          <a:blip r:embed="rId3"/>
          <a:stretch>
            <a:fillRect/>
          </a:stretch>
        </p:blipFill>
        <p:spPr>
          <a:xfrm>
            <a:off x="7315200" y="3818096"/>
            <a:ext cx="6724293" cy="384096"/>
          </a:xfrm>
          <a:prstGeom prst="rect">
            <a:avLst/>
          </a:prstGeom>
        </p:spPr>
      </p:pic>
      <p:sp>
        <p:nvSpPr>
          <p:cNvPr id="15" name="Text 10"/>
          <p:cNvSpPr/>
          <p:nvPr/>
        </p:nvSpPr>
        <p:spPr>
          <a:xfrm>
            <a:off x="7411164" y="4298156"/>
            <a:ext cx="1268968" cy="150019"/>
          </a:xfrm>
          <a:prstGeom prst="rect">
            <a:avLst/>
          </a:prstGeom>
          <a:noFill/>
          <a:ln/>
        </p:spPr>
        <p:txBody>
          <a:bodyPr wrap="none" lIns="0" tIns="0" rIns="0" bIns="0" rtlCol="0" anchor="t"/>
          <a:lstStyle/>
          <a:p>
            <a:pPr algn="l" indent="0" marL="0">
              <a:lnSpc>
                <a:spcPts val="1150"/>
              </a:lnSpc>
              <a:buNone/>
            </a:pPr>
            <a:r>
              <a:rPr lang="en-US" sz="900" dirty="0">
                <a:solidFill>
                  <a:srgbClr val="464646"/>
                </a:solidFill>
                <a:latin typeface="DM Sans Semi Bold" pitchFamily="34" charset="0"/>
                <a:ea typeface="DM Sans Semi Bold" pitchFamily="34" charset="-122"/>
                <a:cs typeface="DM Sans Semi Bold" pitchFamily="34" charset="-120"/>
              </a:rPr>
              <a:t>Decision Tree Training</a:t>
            </a:r>
            <a:endParaRPr lang="en-US" sz="900" dirty="0"/>
          </a:p>
        </p:txBody>
      </p:sp>
      <p:sp>
        <p:nvSpPr>
          <p:cNvPr id="16" name="Text 11"/>
          <p:cNvSpPr/>
          <p:nvPr/>
        </p:nvSpPr>
        <p:spPr>
          <a:xfrm>
            <a:off x="7411164" y="4505682"/>
            <a:ext cx="6532364" cy="153710"/>
          </a:xfrm>
          <a:prstGeom prst="rect">
            <a:avLst/>
          </a:prstGeom>
          <a:noFill/>
          <a:ln/>
        </p:spPr>
        <p:txBody>
          <a:bodyPr wrap="none" lIns="0" tIns="0" rIns="0" bIns="0" rtlCol="0" anchor="t"/>
          <a:lstStyle/>
          <a:p>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Each tree splits data on features to classify fault</a:t>
            </a:r>
            <a:endParaRPr lang="en-US" sz="750" dirty="0"/>
          </a:p>
        </p:txBody>
      </p:sp>
      <p:pic>
        <p:nvPicPr>
          <p:cNvPr id="17" name="Image 3" descr="preencoded.png">    </p:cNvPr>
          <p:cNvPicPr>
            <a:picLocks noChangeAspect="1"/>
          </p:cNvPicPr>
          <p:nvPr/>
        </p:nvPicPr>
        <p:blipFill>
          <a:blip r:embed="rId4"/>
          <a:stretch>
            <a:fillRect/>
          </a:stretch>
        </p:blipFill>
        <p:spPr>
          <a:xfrm>
            <a:off x="590907" y="4755356"/>
            <a:ext cx="6724293" cy="384096"/>
          </a:xfrm>
          <a:prstGeom prst="rect">
            <a:avLst/>
          </a:prstGeom>
        </p:spPr>
      </p:pic>
      <p:sp>
        <p:nvSpPr>
          <p:cNvPr id="18" name="Text 12"/>
          <p:cNvSpPr/>
          <p:nvPr/>
        </p:nvSpPr>
        <p:spPr>
          <a:xfrm>
            <a:off x="686872" y="5235416"/>
            <a:ext cx="1200388" cy="150019"/>
          </a:xfrm>
          <a:prstGeom prst="rect">
            <a:avLst/>
          </a:prstGeom>
          <a:noFill/>
          <a:ln/>
        </p:spPr>
        <p:txBody>
          <a:bodyPr wrap="none" lIns="0" tIns="0" rIns="0" bIns="0" rtlCol="0" anchor="t"/>
          <a:lstStyle/>
          <a:p>
            <a:pPr algn="l" indent="0" marL="0">
              <a:lnSpc>
                <a:spcPts val="1150"/>
              </a:lnSpc>
              <a:buNone/>
            </a:pPr>
            <a:r>
              <a:rPr lang="en-US" sz="900" dirty="0">
                <a:solidFill>
                  <a:srgbClr val="464646"/>
                </a:solidFill>
                <a:latin typeface="DM Sans Semi Bold" pitchFamily="34" charset="0"/>
                <a:ea typeface="DM Sans Semi Bold" pitchFamily="34" charset="-122"/>
                <a:cs typeface="DM Sans Semi Bold" pitchFamily="34" charset="-120"/>
              </a:rPr>
              <a:t>Ensemble Voting</a:t>
            </a:r>
            <a:endParaRPr lang="en-US" sz="900" dirty="0"/>
          </a:p>
        </p:txBody>
      </p:sp>
      <p:sp>
        <p:nvSpPr>
          <p:cNvPr id="19" name="Text 13"/>
          <p:cNvSpPr/>
          <p:nvPr/>
        </p:nvSpPr>
        <p:spPr>
          <a:xfrm>
            <a:off x="686872" y="5442942"/>
            <a:ext cx="6532364" cy="153710"/>
          </a:xfrm>
          <a:prstGeom prst="rect">
            <a:avLst/>
          </a:prstGeom>
          <a:noFill/>
          <a:ln/>
        </p:spPr>
        <p:txBody>
          <a:bodyPr wrap="none" lIns="0" tIns="0" rIns="0" bIns="0" rtlCol="0" anchor="t"/>
          <a:lstStyle/>
          <a:p>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Majority vote across all trees → final fault label</a:t>
            </a:r>
            <a:endParaRPr lang="en-US" sz="750" dirty="0"/>
          </a:p>
        </p:txBody>
      </p:sp>
      <p:pic>
        <p:nvPicPr>
          <p:cNvPr id="20" name="Image 4" descr="preencoded.png">    </p:cNvPr>
          <p:cNvPicPr>
            <a:picLocks noChangeAspect="1"/>
          </p:cNvPicPr>
          <p:nvPr/>
        </p:nvPicPr>
        <p:blipFill>
          <a:blip r:embed="rId5"/>
          <a:stretch>
            <a:fillRect/>
          </a:stretch>
        </p:blipFill>
        <p:spPr>
          <a:xfrm>
            <a:off x="7315200" y="4755356"/>
            <a:ext cx="6724293" cy="384096"/>
          </a:xfrm>
          <a:prstGeom prst="rect">
            <a:avLst/>
          </a:prstGeom>
        </p:spPr>
      </p:pic>
      <p:sp>
        <p:nvSpPr>
          <p:cNvPr id="21" name="Text 14"/>
          <p:cNvSpPr/>
          <p:nvPr/>
        </p:nvSpPr>
        <p:spPr>
          <a:xfrm>
            <a:off x="7411164" y="5235416"/>
            <a:ext cx="1200388" cy="150019"/>
          </a:xfrm>
          <a:prstGeom prst="rect">
            <a:avLst/>
          </a:prstGeom>
          <a:noFill/>
          <a:ln/>
        </p:spPr>
        <p:txBody>
          <a:bodyPr wrap="none" lIns="0" tIns="0" rIns="0" bIns="0" rtlCol="0" anchor="t"/>
          <a:lstStyle/>
          <a:p>
            <a:pPr algn="l" indent="0" marL="0">
              <a:lnSpc>
                <a:spcPts val="1150"/>
              </a:lnSpc>
              <a:buNone/>
            </a:pPr>
            <a:r>
              <a:rPr lang="en-US" sz="900" dirty="0">
                <a:solidFill>
                  <a:srgbClr val="464646"/>
                </a:solidFill>
                <a:latin typeface="DM Sans Semi Bold" pitchFamily="34" charset="0"/>
                <a:ea typeface="DM Sans Semi Bold" pitchFamily="34" charset="-122"/>
                <a:cs typeface="DM Sans Semi Bold" pitchFamily="34" charset="-120"/>
              </a:rPr>
              <a:t>Feature Importance</a:t>
            </a:r>
            <a:endParaRPr lang="en-US" sz="900" dirty="0"/>
          </a:p>
        </p:txBody>
      </p:sp>
      <p:sp>
        <p:nvSpPr>
          <p:cNvPr id="22" name="Text 15"/>
          <p:cNvSpPr/>
          <p:nvPr/>
        </p:nvSpPr>
        <p:spPr>
          <a:xfrm>
            <a:off x="7411164" y="5442942"/>
            <a:ext cx="6532364" cy="153710"/>
          </a:xfrm>
          <a:prstGeom prst="rect">
            <a:avLst/>
          </a:prstGeom>
          <a:noFill/>
          <a:ln/>
        </p:spPr>
        <p:txBody>
          <a:bodyPr wrap="none" lIns="0" tIns="0" rIns="0" bIns="0" rtlCol="0" anchor="t"/>
          <a:lstStyle/>
          <a:p>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Identifies which sensor parameter contributes most to fault</a:t>
            </a:r>
            <a:endParaRPr lang="en-US" sz="750" dirty="0"/>
          </a:p>
        </p:txBody>
      </p:sp>
      <p:sp>
        <p:nvSpPr>
          <p:cNvPr id="23" name="Text 16"/>
          <p:cNvSpPr/>
          <p:nvPr/>
        </p:nvSpPr>
        <p:spPr>
          <a:xfrm>
            <a:off x="590907" y="5836563"/>
            <a:ext cx="2754630" cy="180023"/>
          </a:xfrm>
          <a:prstGeom prst="rect">
            <a:avLst/>
          </a:prstGeom>
          <a:noFill/>
          <a:ln/>
        </p:spPr>
        <p:txBody>
          <a:bodyPr wrap="none" lIns="0" tIns="0" rIns="0" bIns="0" rtlCol="0" anchor="t"/>
          <a:lstStyle/>
          <a:p>
            <a:pPr algn="l" indent="0" marL="0">
              <a:lnSpc>
                <a:spcPts val="1400"/>
              </a:lnSpc>
              <a:buNone/>
            </a:pPr>
            <a:r>
              <a:rPr lang="en-US" sz="1100" dirty="0">
                <a:solidFill>
                  <a:srgbClr val="030303"/>
                </a:solidFill>
                <a:latin typeface="DM Sans Semi Bold" pitchFamily="34" charset="0"/>
                <a:ea typeface="DM Sans Semi Bold" pitchFamily="34" charset="-122"/>
                <a:cs typeface="DM Sans Semi Bold" pitchFamily="34" charset="-120"/>
              </a:rPr>
              <a:t>LLM Chain-of-Thought (CoT) Reasoning</a:t>
            </a:r>
            <a:endParaRPr lang="en-US" sz="1100" dirty="0"/>
          </a:p>
        </p:txBody>
      </p:sp>
      <p:sp>
        <p:nvSpPr>
          <p:cNvPr id="24" name="Text 17"/>
          <p:cNvSpPr/>
          <p:nvPr/>
        </p:nvSpPr>
        <p:spPr>
          <a:xfrm>
            <a:off x="590907" y="6160532"/>
            <a:ext cx="13448586" cy="153710"/>
          </a:xfrm>
          <a:prstGeom prst="rect">
            <a:avLst/>
          </a:prstGeom>
          <a:noFill/>
          <a:ln/>
        </p:spPr>
        <p:txBody>
          <a:bodyPr wrap="none" lIns="0" tIns="0" rIns="0" bIns="0" rtlCol="0" anchor="t"/>
          <a:lstStyle/>
          <a:p>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Purpose:</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Convert ML predictions into </a:t>
            </a:r>
            <a:pPr algn="l" indent="0" marL="0">
              <a:lnSpc>
                <a:spcPts val="1200"/>
              </a:lnSpc>
              <a:buNone/>
            </a:pPr>
            <a:r>
              <a:rPr lang="en-US" sz="750" b="1" dirty="0">
                <a:solidFill>
                  <a:srgbClr val="FF954F"/>
                </a:solidFill>
                <a:latin typeface="Inter Medium" pitchFamily="34" charset="0"/>
                <a:ea typeface="Inter Medium" pitchFamily="34" charset="-122"/>
                <a:cs typeface="Inter Medium" pitchFamily="34" charset="-120"/>
              </a:rPr>
              <a:t>stepwise, actionable guidance</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for operators.</a:t>
            </a:r>
            <a:endParaRPr lang="en-US" sz="750" dirty="0"/>
          </a:p>
        </p:txBody>
      </p:sp>
      <p:sp>
        <p:nvSpPr>
          <p:cNvPr id="25" name="Shape 18"/>
          <p:cNvSpPr/>
          <p:nvPr/>
        </p:nvSpPr>
        <p:spPr>
          <a:xfrm>
            <a:off x="590907" y="6422231"/>
            <a:ext cx="13448586" cy="1066086"/>
          </a:xfrm>
          <a:prstGeom prst="roundRect">
            <a:avLst>
              <a:gd name="adj" fmla="val 1351"/>
            </a:avLst>
          </a:prstGeom>
          <a:solidFill>
            <a:srgbClr val="F2F2F2"/>
          </a:solidFill>
          <a:ln/>
        </p:spPr>
      </p:sp>
      <p:sp>
        <p:nvSpPr>
          <p:cNvPr id="26" name="Shape 19"/>
          <p:cNvSpPr/>
          <p:nvPr/>
        </p:nvSpPr>
        <p:spPr>
          <a:xfrm>
            <a:off x="586145" y="6422231"/>
            <a:ext cx="13458111" cy="1066086"/>
          </a:xfrm>
          <a:prstGeom prst="roundRect">
            <a:avLst>
              <a:gd name="adj" fmla="val 1351"/>
            </a:avLst>
          </a:prstGeom>
          <a:solidFill>
            <a:srgbClr val="F2F2F2"/>
          </a:solidFill>
          <a:ln/>
        </p:spPr>
      </p:sp>
      <p:sp>
        <p:nvSpPr>
          <p:cNvPr id="27" name="Text 20"/>
          <p:cNvSpPr/>
          <p:nvPr/>
        </p:nvSpPr>
        <p:spPr>
          <a:xfrm>
            <a:off x="682109" y="6494145"/>
            <a:ext cx="13266182" cy="922258"/>
          </a:xfrm>
          <a:prstGeom prst="rect">
            <a:avLst/>
          </a:prstGeom>
          <a:noFill/>
          <a:ln/>
        </p:spPr>
        <p:txBody>
          <a:bodyPr wrap="square" lIns="0" tIns="0" rIns="0" bIns="0" rtlCol="0" anchor="t"/>
          <a:lstStyle/>
          <a:p>
            <a:pPr algn="l" indent="0" marL="0">
              <a:lnSpc>
                <a:spcPts val="1200"/>
              </a:lnSpc>
              <a:buNone/>
            </a:pPr>
            <a:r>
              <a:rPr lang="en-US" sz="750" dirty="0">
                <a:solidFill>
                  <a:srgbClr val="464646"/>
                </a:solidFill>
                <a:highlight>
                  <a:srgbClr val="F2F2F2"/>
                </a:highlight>
                <a:latin typeface="Consolas Medium" pitchFamily="34" charset="0"/>
                <a:ea typeface="Consolas Medium" pitchFamily="34" charset="-122"/>
                <a:cs typeface="Consolas Medium" pitchFamily="34" charset="-120"/>
              </a:rPr>
              <a:t>You are an electrical fault diagnosis expert.Entity: {entity_id}Fault Detected: {fault_label}Key Parameter: {reason_feature} = {reason_value}Provide step-by-step corrective actions for safe resolution.(Optional) Include carbon-aware guidance if available.</a:t>
            </a:r>
            <a:endParaRPr lang="en-US" sz="750" dirty="0"/>
          </a:p>
        </p:txBody>
      </p:sp>
      <p:sp>
        <p:nvSpPr>
          <p:cNvPr id="28" name="Shape 21"/>
          <p:cNvSpPr/>
          <p:nvPr/>
        </p:nvSpPr>
        <p:spPr>
          <a:xfrm>
            <a:off x="590907" y="7596307"/>
            <a:ext cx="13448586" cy="583168"/>
          </a:xfrm>
          <a:prstGeom prst="roundRect">
            <a:avLst>
              <a:gd name="adj" fmla="val 2470"/>
            </a:avLst>
          </a:prstGeom>
          <a:noFill/>
          <a:ln w="7620">
            <a:solidFill>
              <a:srgbClr val="000000">
                <a:alpha val="8000"/>
              </a:srgbClr>
            </a:solidFill>
            <a:prstDash val="solid"/>
          </a:ln>
        </p:spPr>
      </p:sp>
      <p:sp>
        <p:nvSpPr>
          <p:cNvPr id="29" name="Shape 22"/>
          <p:cNvSpPr/>
          <p:nvPr/>
        </p:nvSpPr>
        <p:spPr>
          <a:xfrm>
            <a:off x="598527" y="7603927"/>
            <a:ext cx="13433346" cy="283964"/>
          </a:xfrm>
          <a:prstGeom prst="rect">
            <a:avLst/>
          </a:prstGeom>
          <a:solidFill>
            <a:srgbClr val="FFFFFF">
              <a:alpha val="4000"/>
            </a:srgbClr>
          </a:solidFill>
          <a:ln/>
        </p:spPr>
      </p:sp>
      <p:sp>
        <p:nvSpPr>
          <p:cNvPr id="30" name="Text 23"/>
          <p:cNvSpPr/>
          <p:nvPr/>
        </p:nvSpPr>
        <p:spPr>
          <a:xfrm>
            <a:off x="694611" y="7669054"/>
            <a:ext cx="2490907" cy="153710"/>
          </a:xfrm>
          <a:prstGeom prst="rect">
            <a:avLst/>
          </a:prstGeom>
          <a:noFill/>
          <a:ln/>
        </p:spPr>
        <p:txBody>
          <a:bodyPr wrap="none" lIns="0" tIns="0" rIns="0" bIns="0" rtlCol="0" anchor="t"/>
          <a:lstStyle/>
          <a:p>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Fault</a:t>
            </a:r>
            <a:endParaRPr lang="en-US" sz="750" dirty="0"/>
          </a:p>
        </p:txBody>
      </p:sp>
      <p:sp>
        <p:nvSpPr>
          <p:cNvPr id="31" name="Text 24"/>
          <p:cNvSpPr/>
          <p:nvPr/>
        </p:nvSpPr>
        <p:spPr>
          <a:xfrm>
            <a:off x="3385066" y="7669054"/>
            <a:ext cx="2487097" cy="153710"/>
          </a:xfrm>
          <a:prstGeom prst="rect">
            <a:avLst/>
          </a:prstGeom>
          <a:noFill/>
          <a:ln/>
        </p:spPr>
        <p:txBody>
          <a:bodyPr wrap="none" lIns="0" tIns="0" rIns="0" bIns="0" rtlCol="0" anchor="t"/>
          <a:lstStyle/>
          <a:p>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Key Sensor</a:t>
            </a:r>
            <a:endParaRPr lang="en-US" sz="750" dirty="0"/>
          </a:p>
        </p:txBody>
      </p:sp>
      <p:sp>
        <p:nvSpPr>
          <p:cNvPr id="32" name="Text 25"/>
          <p:cNvSpPr/>
          <p:nvPr/>
        </p:nvSpPr>
        <p:spPr>
          <a:xfrm>
            <a:off x="6071711" y="7669054"/>
            <a:ext cx="2487097" cy="153710"/>
          </a:xfrm>
          <a:prstGeom prst="rect">
            <a:avLst/>
          </a:prstGeom>
          <a:noFill/>
          <a:ln/>
        </p:spPr>
        <p:txBody>
          <a:bodyPr wrap="none" lIns="0" tIns="0" rIns="0" bIns="0" rtlCol="0" anchor="t"/>
          <a:lstStyle/>
          <a:p>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Value</a:t>
            </a:r>
            <a:endParaRPr lang="en-US" sz="750" dirty="0"/>
          </a:p>
        </p:txBody>
      </p:sp>
      <p:sp>
        <p:nvSpPr>
          <p:cNvPr id="33" name="Text 26"/>
          <p:cNvSpPr/>
          <p:nvPr/>
        </p:nvSpPr>
        <p:spPr>
          <a:xfrm>
            <a:off x="8758357" y="7669054"/>
            <a:ext cx="5177552" cy="153710"/>
          </a:xfrm>
          <a:prstGeom prst="rect">
            <a:avLst/>
          </a:prstGeom>
          <a:noFill/>
          <a:ln/>
        </p:spPr>
        <p:txBody>
          <a:bodyPr wrap="none" lIns="0" tIns="0" rIns="0" bIns="0" rtlCol="0" anchor="t"/>
          <a:lstStyle/>
          <a:p>
            <a:pPr algn="l" indent="0" marL="0">
              <a:lnSpc>
                <a:spcPts val="1200"/>
              </a:lnSpc>
              <a:buNone/>
            </a:pPr>
            <a:r>
              <a:rPr lang="en-US" sz="750" b="1" dirty="0">
                <a:solidFill>
                  <a:srgbClr val="464646"/>
                </a:solidFill>
                <a:latin typeface="Inter Medium" pitchFamily="34" charset="0"/>
                <a:ea typeface="Inter Medium" pitchFamily="34" charset="-122"/>
                <a:cs typeface="Inter Medium" pitchFamily="34" charset="-120"/>
              </a:rPr>
              <a:t>CoT Corrective Steps</a:t>
            </a:r>
            <a:endParaRPr lang="en-US" sz="750" dirty="0"/>
          </a:p>
        </p:txBody>
      </p:sp>
      <p:sp>
        <p:nvSpPr>
          <p:cNvPr id="34" name="Shape 27"/>
          <p:cNvSpPr/>
          <p:nvPr/>
        </p:nvSpPr>
        <p:spPr>
          <a:xfrm>
            <a:off x="598527" y="7887891"/>
            <a:ext cx="13433346" cy="283964"/>
          </a:xfrm>
          <a:prstGeom prst="rect">
            <a:avLst/>
          </a:prstGeom>
          <a:solidFill>
            <a:srgbClr val="000000">
              <a:alpha val="4000"/>
            </a:srgbClr>
          </a:solidFill>
          <a:ln/>
        </p:spPr>
      </p:sp>
      <p:sp>
        <p:nvSpPr>
          <p:cNvPr id="35" name="Text 28"/>
          <p:cNvSpPr/>
          <p:nvPr/>
        </p:nvSpPr>
        <p:spPr>
          <a:xfrm>
            <a:off x="694611" y="7953018"/>
            <a:ext cx="2490907" cy="153710"/>
          </a:xfrm>
          <a:prstGeom prst="rect">
            <a:avLst/>
          </a:prstGeom>
          <a:noFill/>
          <a:ln/>
        </p:spPr>
        <p:txBody>
          <a:bodyPr wrap="none" lIns="0" tIns="0" rIns="0" bIns="0" rtlCol="0" anchor="t"/>
          <a:lstStyle/>
          <a:p>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Overheat</a:t>
            </a:r>
            <a:endParaRPr lang="en-US" sz="750" dirty="0"/>
          </a:p>
        </p:txBody>
      </p:sp>
      <p:sp>
        <p:nvSpPr>
          <p:cNvPr id="36" name="Text 29"/>
          <p:cNvSpPr/>
          <p:nvPr/>
        </p:nvSpPr>
        <p:spPr>
          <a:xfrm>
            <a:off x="3385066" y="7953018"/>
            <a:ext cx="2487097" cy="153710"/>
          </a:xfrm>
          <a:prstGeom prst="rect">
            <a:avLst/>
          </a:prstGeom>
          <a:noFill/>
          <a:ln/>
        </p:spPr>
        <p:txBody>
          <a:bodyPr wrap="none" lIns="0" tIns="0" rIns="0" bIns="0" rtlCol="0" anchor="t"/>
          <a:lstStyle/>
          <a:p>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Temperature</a:t>
            </a:r>
            <a:endParaRPr lang="en-US" sz="750" dirty="0"/>
          </a:p>
        </p:txBody>
      </p:sp>
      <p:sp>
        <p:nvSpPr>
          <p:cNvPr id="37" name="Text 30"/>
          <p:cNvSpPr/>
          <p:nvPr/>
        </p:nvSpPr>
        <p:spPr>
          <a:xfrm>
            <a:off x="6071711" y="7953018"/>
            <a:ext cx="2487097" cy="153710"/>
          </a:xfrm>
          <a:prstGeom prst="rect">
            <a:avLst/>
          </a:prstGeom>
          <a:noFill/>
          <a:ln/>
        </p:spPr>
        <p:txBody>
          <a:bodyPr wrap="none" lIns="0" tIns="0" rIns="0" bIns="0" rtlCol="0" anchor="t"/>
          <a:lstStyle/>
          <a:p>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67°C</a:t>
            </a:r>
            <a:endParaRPr lang="en-US" sz="750" dirty="0"/>
          </a:p>
        </p:txBody>
      </p:sp>
      <p:sp>
        <p:nvSpPr>
          <p:cNvPr id="38" name="Text 31"/>
          <p:cNvSpPr/>
          <p:nvPr/>
        </p:nvSpPr>
        <p:spPr>
          <a:xfrm>
            <a:off x="8758357" y="7953018"/>
            <a:ext cx="5177552" cy="153710"/>
          </a:xfrm>
          <a:prstGeom prst="rect">
            <a:avLst/>
          </a:prstGeom>
          <a:noFill/>
          <a:ln/>
        </p:spPr>
        <p:txBody>
          <a:bodyPr wrap="none" lIns="0" tIns="0" rIns="0" bIns="0" rtlCol="0" anchor="t"/>
          <a:lstStyle/>
          <a:p>
            <a:pPr algn="l" indent="0" marL="0">
              <a:lnSpc>
                <a:spcPts val="1200"/>
              </a:lnSpc>
              <a:buNone/>
            </a:pPr>
            <a:r>
              <a:rPr lang="en-US" sz="750" dirty="0">
                <a:solidFill>
                  <a:srgbClr val="000000"/>
                </a:solidFill>
                <a:latin typeface="Inter Medium" pitchFamily="34" charset="0"/>
                <a:ea typeface="Inter Medium" pitchFamily="34" charset="-122"/>
                <a:cs typeface="Inter Medium" pitchFamily="34" charset="-120"/>
              </a:rPr>
              <a:t>1️⃣</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Reduce load gradually </a:t>
            </a:r>
            <a:pPr algn="l" indent="0" marL="0">
              <a:lnSpc>
                <a:spcPts val="1200"/>
              </a:lnSpc>
              <a:buNone/>
            </a:pPr>
            <a:r>
              <a:rPr lang="en-US" sz="750" dirty="0">
                <a:solidFill>
                  <a:srgbClr val="000000"/>
                </a:solidFill>
                <a:latin typeface="Inter Medium" pitchFamily="34" charset="0"/>
                <a:ea typeface="Inter Medium" pitchFamily="34" charset="-122"/>
                <a:cs typeface="Inter Medium" pitchFamily="34" charset="-120"/>
              </a:rPr>
              <a:t>2️⃣</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Activate backup cooling </a:t>
            </a:r>
            <a:pPr algn="l" indent="0" marL="0">
              <a:lnSpc>
                <a:spcPts val="1200"/>
              </a:lnSpc>
              <a:buNone/>
            </a:pPr>
            <a:r>
              <a:rPr lang="en-US" sz="750" dirty="0">
                <a:solidFill>
                  <a:srgbClr val="000000"/>
                </a:solidFill>
                <a:latin typeface="Inter Medium" pitchFamily="34" charset="0"/>
                <a:ea typeface="Inter Medium" pitchFamily="34" charset="-122"/>
                <a:cs typeface="Inter Medium" pitchFamily="34" charset="-120"/>
              </a:rPr>
              <a:t>3️⃣</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Redistribute load </a:t>
            </a:r>
            <a:pPr algn="l" indent="0" marL="0">
              <a:lnSpc>
                <a:spcPts val="1200"/>
              </a:lnSpc>
              <a:buNone/>
            </a:pPr>
            <a:r>
              <a:rPr lang="en-US" sz="750" dirty="0">
                <a:solidFill>
                  <a:srgbClr val="000000"/>
                </a:solidFill>
                <a:latin typeface="Inter Medium" pitchFamily="34" charset="0"/>
                <a:ea typeface="Inter Medium" pitchFamily="34" charset="-122"/>
                <a:cs typeface="Inter Medium" pitchFamily="34" charset="-120"/>
              </a:rPr>
              <a:t>4️⃣</a:t>
            </a:r>
            <a:pPr algn="l" indent="0" marL="0">
              <a:lnSpc>
                <a:spcPts val="1200"/>
              </a:lnSpc>
              <a:buNone/>
            </a:pPr>
            <a:r>
              <a:rPr lang="en-US" sz="750" dirty="0">
                <a:solidFill>
                  <a:srgbClr val="464646"/>
                </a:solidFill>
                <a:latin typeface="Inter Medium" pitchFamily="34" charset="0"/>
                <a:ea typeface="Inter Medium" pitchFamily="34" charset="-122"/>
                <a:cs typeface="Inter Medium" pitchFamily="34" charset="-120"/>
              </a:rPr>
              <a:t> Log intervention</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14030"/>
            <a:ext cx="6788468" cy="434102"/>
          </a:xfrm>
          <a:prstGeom prst="rect">
            <a:avLst/>
          </a:prstGeom>
          <a:noFill/>
          <a:ln/>
        </p:spPr>
        <p:txBody>
          <a:bodyPr wrap="none" lIns="0" tIns="0" rIns="0" bIns="0" rtlCol="0" anchor="t"/>
          <a:lstStyle/>
          <a:p>
            <a:pPr algn="l" indent="0" marL="0">
              <a:lnSpc>
                <a:spcPts val="3400"/>
              </a:lnSpc>
              <a:buNone/>
            </a:pPr>
            <a:r>
              <a:rPr lang="en-US" sz="2700" dirty="0">
                <a:solidFill>
                  <a:srgbClr val="030303"/>
                </a:solidFill>
                <a:latin typeface="DM Sans Semi Bold" pitchFamily="34" charset="0"/>
                <a:ea typeface="DM Sans Semi Bold" pitchFamily="34" charset="-122"/>
                <a:cs typeface="DM Sans Semi Bold" pitchFamily="34" charset="-120"/>
              </a:rPr>
              <a:t>Streamlit Dashboard &amp; System Workflow</a:t>
            </a:r>
            <a:endParaRPr lang="en-US" sz="2700" dirty="0"/>
          </a:p>
        </p:txBody>
      </p:sp>
      <p:pic>
        <p:nvPicPr>
          <p:cNvPr id="3" name="Image 0" descr="preencoded.png">    </p:cNvPr>
          <p:cNvPicPr>
            <a:picLocks noChangeAspect="1"/>
          </p:cNvPicPr>
          <p:nvPr/>
        </p:nvPicPr>
        <p:blipFill>
          <a:blip r:embed="rId1"/>
          <a:stretch>
            <a:fillRect/>
          </a:stretch>
        </p:blipFill>
        <p:spPr>
          <a:xfrm>
            <a:off x="793790" y="1525905"/>
            <a:ext cx="347305" cy="347305"/>
          </a:xfrm>
          <a:prstGeom prst="rect">
            <a:avLst/>
          </a:prstGeom>
        </p:spPr>
      </p:pic>
      <p:sp>
        <p:nvSpPr>
          <p:cNvPr id="4" name="Text 1"/>
          <p:cNvSpPr/>
          <p:nvPr/>
        </p:nvSpPr>
        <p:spPr>
          <a:xfrm>
            <a:off x="793790" y="2046803"/>
            <a:ext cx="1736646" cy="217051"/>
          </a:xfrm>
          <a:prstGeom prst="rect">
            <a:avLst/>
          </a:prstGeom>
          <a:noFill/>
          <a:ln/>
        </p:spPr>
        <p:txBody>
          <a:bodyPr wrap="none" lIns="0" tIns="0" rIns="0" bIns="0" rtlCol="0" anchor="t"/>
          <a:lstStyle/>
          <a:p>
            <a:pPr algn="l"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Raw Sensor Table</a:t>
            </a:r>
            <a:endParaRPr lang="en-US" sz="1350" dirty="0"/>
          </a:p>
        </p:txBody>
      </p:sp>
      <p:sp>
        <p:nvSpPr>
          <p:cNvPr id="5" name="Text 2"/>
          <p:cNvSpPr/>
          <p:nvPr/>
        </p:nvSpPr>
        <p:spPr>
          <a:xfrm>
            <a:off x="793790" y="2347198"/>
            <a:ext cx="6434614" cy="222290"/>
          </a:xfrm>
          <a:prstGeom prst="rect">
            <a:avLst/>
          </a:prstGeom>
          <a:noFill/>
          <a:ln/>
        </p:spPr>
        <p:txBody>
          <a:bodyPr wrap="none" lIns="0" tIns="0" rIns="0" bIns="0" rtlCol="0" anchor="t"/>
          <a:lstStyle/>
          <a:p>
            <a:pPr algn="l"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Voltage, Current, Temperature, Humidity with real-time updates and color-coded thresholds</a:t>
            </a:r>
            <a:endParaRPr lang="en-US" sz="1050" dirty="0"/>
          </a:p>
        </p:txBody>
      </p:sp>
      <p:pic>
        <p:nvPicPr>
          <p:cNvPr id="6" name="Image 1" descr="preencoded.png">    </p:cNvPr>
          <p:cNvPicPr>
            <a:picLocks noChangeAspect="1"/>
          </p:cNvPicPr>
          <p:nvPr/>
        </p:nvPicPr>
        <p:blipFill>
          <a:blip r:embed="rId2"/>
          <a:stretch>
            <a:fillRect/>
          </a:stretch>
        </p:blipFill>
        <p:spPr>
          <a:xfrm>
            <a:off x="7401997" y="1525905"/>
            <a:ext cx="347305" cy="347305"/>
          </a:xfrm>
          <a:prstGeom prst="rect">
            <a:avLst/>
          </a:prstGeom>
        </p:spPr>
      </p:pic>
      <p:sp>
        <p:nvSpPr>
          <p:cNvPr id="7" name="Text 3"/>
          <p:cNvSpPr/>
          <p:nvPr/>
        </p:nvSpPr>
        <p:spPr>
          <a:xfrm>
            <a:off x="7401997" y="2046803"/>
            <a:ext cx="1761292" cy="217051"/>
          </a:xfrm>
          <a:prstGeom prst="rect">
            <a:avLst/>
          </a:prstGeom>
          <a:noFill/>
          <a:ln/>
        </p:spPr>
        <p:txBody>
          <a:bodyPr wrap="none" lIns="0" tIns="0" rIns="0" bIns="0" rtlCol="0" anchor="t"/>
          <a:lstStyle/>
          <a:p>
            <a:pPr algn="l"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Predicted Fault Table</a:t>
            </a:r>
            <a:endParaRPr lang="en-US" sz="1350" dirty="0"/>
          </a:p>
        </p:txBody>
      </p:sp>
      <p:sp>
        <p:nvSpPr>
          <p:cNvPr id="8" name="Text 4"/>
          <p:cNvSpPr/>
          <p:nvPr/>
        </p:nvSpPr>
        <p:spPr>
          <a:xfrm>
            <a:off x="7401997" y="2347198"/>
            <a:ext cx="6434614" cy="222290"/>
          </a:xfrm>
          <a:prstGeom prst="rect">
            <a:avLst/>
          </a:prstGeom>
          <a:noFill/>
          <a:ln/>
        </p:spPr>
        <p:txBody>
          <a:bodyPr wrap="none" lIns="0" tIns="0" rIns="0" bIns="0" rtlCol="0" anchor="t"/>
          <a:lstStyle/>
          <a:p>
            <a:pPr algn="l"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Fault type, key sensor, value, CoT corrective steps with carbon impact estimates</a:t>
            </a:r>
            <a:endParaRPr lang="en-US" sz="1050" dirty="0"/>
          </a:p>
        </p:txBody>
      </p:sp>
      <p:pic>
        <p:nvPicPr>
          <p:cNvPr id="9" name="Image 2" descr="preencoded.png">    </p:cNvPr>
          <p:cNvPicPr>
            <a:picLocks noChangeAspect="1"/>
          </p:cNvPicPr>
          <p:nvPr/>
        </p:nvPicPr>
        <p:blipFill>
          <a:blip r:embed="rId3"/>
          <a:stretch>
            <a:fillRect/>
          </a:stretch>
        </p:blipFill>
        <p:spPr>
          <a:xfrm>
            <a:off x="793790" y="2847261"/>
            <a:ext cx="347305" cy="347305"/>
          </a:xfrm>
          <a:prstGeom prst="rect">
            <a:avLst/>
          </a:prstGeom>
        </p:spPr>
      </p:pic>
      <p:sp>
        <p:nvSpPr>
          <p:cNvPr id="10" name="Text 5"/>
          <p:cNvSpPr/>
          <p:nvPr/>
        </p:nvSpPr>
        <p:spPr>
          <a:xfrm>
            <a:off x="793790" y="3368159"/>
            <a:ext cx="1736646" cy="217051"/>
          </a:xfrm>
          <a:prstGeom prst="rect">
            <a:avLst/>
          </a:prstGeom>
          <a:noFill/>
          <a:ln/>
        </p:spPr>
        <p:txBody>
          <a:bodyPr wrap="none" lIns="0" tIns="0" rIns="0" bIns="0" rtlCol="0" anchor="t"/>
          <a:lstStyle/>
          <a:p>
            <a:pPr algn="l"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Trend Charts</a:t>
            </a:r>
            <a:endParaRPr lang="en-US" sz="1350" dirty="0"/>
          </a:p>
        </p:txBody>
      </p:sp>
      <p:sp>
        <p:nvSpPr>
          <p:cNvPr id="11" name="Text 6"/>
          <p:cNvSpPr/>
          <p:nvPr/>
        </p:nvSpPr>
        <p:spPr>
          <a:xfrm>
            <a:off x="793790" y="3668554"/>
            <a:ext cx="6434614" cy="222290"/>
          </a:xfrm>
          <a:prstGeom prst="rect">
            <a:avLst/>
          </a:prstGeom>
          <a:noFill/>
          <a:ln/>
        </p:spPr>
        <p:txBody>
          <a:bodyPr wrap="none" lIns="0" tIns="0" rIns="0" bIns="0" rtlCol="0" anchor="t"/>
          <a:lstStyle/>
          <a:p>
            <a:pPr algn="l"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Voltage, Current, Temperature over time with predictive analytics overlay</a:t>
            </a:r>
            <a:endParaRPr lang="en-US" sz="1050" dirty="0"/>
          </a:p>
        </p:txBody>
      </p:sp>
      <p:pic>
        <p:nvPicPr>
          <p:cNvPr id="12" name="Image 3" descr="preencoded.png">    </p:cNvPr>
          <p:cNvPicPr>
            <a:picLocks noChangeAspect="1"/>
          </p:cNvPicPr>
          <p:nvPr/>
        </p:nvPicPr>
        <p:blipFill>
          <a:blip r:embed="rId4"/>
          <a:stretch>
            <a:fillRect/>
          </a:stretch>
        </p:blipFill>
        <p:spPr>
          <a:xfrm>
            <a:off x="7401997" y="2847261"/>
            <a:ext cx="347305" cy="347305"/>
          </a:xfrm>
          <a:prstGeom prst="rect">
            <a:avLst/>
          </a:prstGeom>
        </p:spPr>
      </p:pic>
      <p:sp>
        <p:nvSpPr>
          <p:cNvPr id="13" name="Text 7"/>
          <p:cNvSpPr/>
          <p:nvPr/>
        </p:nvSpPr>
        <p:spPr>
          <a:xfrm>
            <a:off x="7401997" y="3368159"/>
            <a:ext cx="1778198" cy="217051"/>
          </a:xfrm>
          <a:prstGeom prst="rect">
            <a:avLst/>
          </a:prstGeom>
          <a:noFill/>
          <a:ln/>
        </p:spPr>
        <p:txBody>
          <a:bodyPr wrap="none" lIns="0" tIns="0" rIns="0" bIns="0" rtlCol="0" anchor="t"/>
          <a:lstStyle/>
          <a:p>
            <a:pPr algn="l"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Real-Time Simulation</a:t>
            </a:r>
            <a:endParaRPr lang="en-US" sz="1350" dirty="0"/>
          </a:p>
        </p:txBody>
      </p:sp>
      <p:sp>
        <p:nvSpPr>
          <p:cNvPr id="14" name="Text 8"/>
          <p:cNvSpPr/>
          <p:nvPr/>
        </p:nvSpPr>
        <p:spPr>
          <a:xfrm>
            <a:off x="7401997" y="3668554"/>
            <a:ext cx="6434614" cy="222290"/>
          </a:xfrm>
          <a:prstGeom prst="rect">
            <a:avLst/>
          </a:prstGeom>
          <a:noFill/>
          <a:ln/>
        </p:spPr>
        <p:txBody>
          <a:bodyPr wrap="none" lIns="0" tIns="0" rIns="0" bIns="0" rtlCol="0" anchor="t"/>
          <a:lstStyle/>
          <a:p>
            <a:pPr algn="l"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Adjustable iterations &amp; interval for live operational demonstration</a:t>
            </a:r>
            <a:endParaRPr lang="en-US" sz="1050" dirty="0"/>
          </a:p>
        </p:txBody>
      </p:sp>
      <p:sp>
        <p:nvSpPr>
          <p:cNvPr id="15" name="Text 9"/>
          <p:cNvSpPr/>
          <p:nvPr/>
        </p:nvSpPr>
        <p:spPr>
          <a:xfrm>
            <a:off x="793790" y="4099203"/>
            <a:ext cx="2083951" cy="260390"/>
          </a:xfrm>
          <a:prstGeom prst="rect">
            <a:avLst/>
          </a:prstGeom>
          <a:noFill/>
          <a:ln/>
        </p:spPr>
        <p:txBody>
          <a:bodyPr wrap="none" lIns="0" tIns="0" rIns="0" bIns="0" rtlCol="0" anchor="t"/>
          <a:lstStyle/>
          <a:p>
            <a:pPr algn="l" indent="0" marL="0">
              <a:lnSpc>
                <a:spcPts val="2050"/>
              </a:lnSpc>
              <a:buNone/>
            </a:pPr>
            <a:r>
              <a:rPr lang="en-US" sz="1600" dirty="0">
                <a:solidFill>
                  <a:srgbClr val="030303"/>
                </a:solidFill>
                <a:latin typeface="DM Sans Semi Bold" pitchFamily="34" charset="0"/>
                <a:ea typeface="DM Sans Semi Bold" pitchFamily="34" charset="-122"/>
                <a:cs typeface="DM Sans Semi Bold" pitchFamily="34" charset="-120"/>
              </a:rPr>
              <a:t>System Workflow</a:t>
            </a:r>
            <a:endParaRPr lang="en-US" sz="1600" dirty="0"/>
          </a:p>
        </p:txBody>
      </p:sp>
      <p:sp>
        <p:nvSpPr>
          <p:cNvPr id="16" name="Shape 10"/>
          <p:cNvSpPr/>
          <p:nvPr/>
        </p:nvSpPr>
        <p:spPr>
          <a:xfrm>
            <a:off x="793790" y="5646301"/>
            <a:ext cx="13042821" cy="15240"/>
          </a:xfrm>
          <a:prstGeom prst="roundRect">
            <a:avLst>
              <a:gd name="adj" fmla="val 136744"/>
            </a:avLst>
          </a:prstGeom>
          <a:solidFill>
            <a:srgbClr val="D8D4D4"/>
          </a:solidFill>
          <a:ln/>
        </p:spPr>
      </p:sp>
      <p:sp>
        <p:nvSpPr>
          <p:cNvPr id="17" name="Shape 11"/>
          <p:cNvSpPr/>
          <p:nvPr/>
        </p:nvSpPr>
        <p:spPr>
          <a:xfrm>
            <a:off x="2587228" y="5229642"/>
            <a:ext cx="15240" cy="416719"/>
          </a:xfrm>
          <a:prstGeom prst="roundRect">
            <a:avLst>
              <a:gd name="adj" fmla="val 136744"/>
            </a:avLst>
          </a:prstGeom>
          <a:solidFill>
            <a:srgbClr val="D8D4D4"/>
          </a:solidFill>
          <a:ln/>
        </p:spPr>
      </p:sp>
      <p:sp>
        <p:nvSpPr>
          <p:cNvPr id="18" name="Shape 12"/>
          <p:cNvSpPr/>
          <p:nvPr/>
        </p:nvSpPr>
        <p:spPr>
          <a:xfrm>
            <a:off x="2438638" y="5490031"/>
            <a:ext cx="312539" cy="312539"/>
          </a:xfrm>
          <a:prstGeom prst="roundRect">
            <a:avLst>
              <a:gd name="adj" fmla="val 6668"/>
            </a:avLst>
          </a:prstGeom>
          <a:solidFill>
            <a:srgbClr val="F2EEEE"/>
          </a:solidFill>
          <a:ln/>
        </p:spPr>
      </p:sp>
      <p:sp>
        <p:nvSpPr>
          <p:cNvPr id="19" name="Text 13"/>
          <p:cNvSpPr/>
          <p:nvPr/>
        </p:nvSpPr>
        <p:spPr>
          <a:xfrm>
            <a:off x="2490668" y="5516047"/>
            <a:ext cx="208359" cy="260390"/>
          </a:xfrm>
          <a:prstGeom prst="rect">
            <a:avLst/>
          </a:prstGeom>
          <a:noFill/>
          <a:ln/>
        </p:spPr>
        <p:txBody>
          <a:bodyPr wrap="none" lIns="0" tIns="0" rIns="0" bIns="0" rtlCol="0" anchor="t"/>
          <a:lstStyle/>
          <a:p>
            <a:pPr algn="ctr" indent="0" marL="0">
              <a:lnSpc>
                <a:spcPts val="1600"/>
              </a:lnSpc>
              <a:buNone/>
            </a:pPr>
            <a:r>
              <a:rPr lang="en-US" sz="1600" dirty="0">
                <a:solidFill>
                  <a:srgbClr val="464646"/>
                </a:solidFill>
                <a:latin typeface="DM Sans Semi Bold" pitchFamily="34" charset="0"/>
                <a:ea typeface="DM Sans Semi Bold" pitchFamily="34" charset="-122"/>
                <a:cs typeface="DM Sans Semi Bold" pitchFamily="34" charset="-120"/>
              </a:rPr>
              <a:t>1</a:t>
            </a:r>
            <a:endParaRPr lang="en-US" sz="1600" dirty="0"/>
          </a:p>
        </p:txBody>
      </p:sp>
      <p:sp>
        <p:nvSpPr>
          <p:cNvPr id="20" name="Text 14"/>
          <p:cNvSpPr/>
          <p:nvPr/>
        </p:nvSpPr>
        <p:spPr>
          <a:xfrm>
            <a:off x="1726644" y="4567952"/>
            <a:ext cx="1736646" cy="217051"/>
          </a:xfrm>
          <a:prstGeom prst="rect">
            <a:avLst/>
          </a:prstGeom>
          <a:noFill/>
          <a:ln/>
        </p:spPr>
        <p:txBody>
          <a:bodyPr wrap="none" lIns="0" tIns="0" rIns="0" bIns="0" rtlCol="0" anchor="t"/>
          <a:lstStyle/>
          <a:p>
            <a:pPr algn="ctr"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SCADA Data</a:t>
            </a:r>
            <a:endParaRPr lang="en-US" sz="1350" dirty="0"/>
          </a:p>
        </p:txBody>
      </p:sp>
      <p:sp>
        <p:nvSpPr>
          <p:cNvPr id="21" name="Text 15"/>
          <p:cNvSpPr/>
          <p:nvPr/>
        </p:nvSpPr>
        <p:spPr>
          <a:xfrm>
            <a:off x="932617" y="4868347"/>
            <a:ext cx="3324820" cy="222290"/>
          </a:xfrm>
          <a:prstGeom prst="rect">
            <a:avLst/>
          </a:prstGeom>
          <a:noFill/>
          <a:ln/>
        </p:spPr>
        <p:txBody>
          <a:bodyPr wrap="none" lIns="0" tIns="0" rIns="0" bIns="0" rtlCol="0" anchor="t"/>
          <a:lstStyle/>
          <a:p>
            <a:pPr algn="ctr"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Sensor readings collected</a:t>
            </a:r>
            <a:endParaRPr lang="en-US" sz="1050" dirty="0"/>
          </a:p>
        </p:txBody>
      </p:sp>
      <p:sp>
        <p:nvSpPr>
          <p:cNvPr id="22" name="Shape 16"/>
          <p:cNvSpPr/>
          <p:nvPr/>
        </p:nvSpPr>
        <p:spPr>
          <a:xfrm>
            <a:off x="4475321" y="5646241"/>
            <a:ext cx="15240" cy="416719"/>
          </a:xfrm>
          <a:prstGeom prst="roundRect">
            <a:avLst>
              <a:gd name="adj" fmla="val 136744"/>
            </a:avLst>
          </a:prstGeom>
          <a:solidFill>
            <a:srgbClr val="D8D4D4"/>
          </a:solidFill>
          <a:ln/>
        </p:spPr>
      </p:sp>
      <p:sp>
        <p:nvSpPr>
          <p:cNvPr id="23" name="Shape 17"/>
          <p:cNvSpPr/>
          <p:nvPr/>
        </p:nvSpPr>
        <p:spPr>
          <a:xfrm>
            <a:off x="4326731" y="5490031"/>
            <a:ext cx="312539" cy="312539"/>
          </a:xfrm>
          <a:prstGeom prst="roundRect">
            <a:avLst>
              <a:gd name="adj" fmla="val 6668"/>
            </a:avLst>
          </a:prstGeom>
          <a:solidFill>
            <a:srgbClr val="F2EEEE"/>
          </a:solidFill>
          <a:ln/>
        </p:spPr>
      </p:sp>
      <p:sp>
        <p:nvSpPr>
          <p:cNvPr id="24" name="Text 18"/>
          <p:cNvSpPr/>
          <p:nvPr/>
        </p:nvSpPr>
        <p:spPr>
          <a:xfrm>
            <a:off x="4378762" y="5516047"/>
            <a:ext cx="208359" cy="260390"/>
          </a:xfrm>
          <a:prstGeom prst="rect">
            <a:avLst/>
          </a:prstGeom>
          <a:noFill/>
          <a:ln/>
        </p:spPr>
        <p:txBody>
          <a:bodyPr wrap="none" lIns="0" tIns="0" rIns="0" bIns="0" rtlCol="0" anchor="t"/>
          <a:lstStyle/>
          <a:p>
            <a:pPr algn="ctr" indent="0" marL="0">
              <a:lnSpc>
                <a:spcPts val="1600"/>
              </a:lnSpc>
              <a:buNone/>
            </a:pPr>
            <a:r>
              <a:rPr lang="en-US" sz="1600" dirty="0">
                <a:solidFill>
                  <a:srgbClr val="464646"/>
                </a:solidFill>
                <a:latin typeface="DM Sans Semi Bold" pitchFamily="34" charset="0"/>
                <a:ea typeface="DM Sans Semi Bold" pitchFamily="34" charset="-122"/>
                <a:cs typeface="DM Sans Semi Bold" pitchFamily="34" charset="-120"/>
              </a:rPr>
              <a:t>2</a:t>
            </a:r>
            <a:endParaRPr lang="en-US" sz="1600" dirty="0"/>
          </a:p>
        </p:txBody>
      </p:sp>
      <p:sp>
        <p:nvSpPr>
          <p:cNvPr id="25" name="Text 19"/>
          <p:cNvSpPr/>
          <p:nvPr/>
        </p:nvSpPr>
        <p:spPr>
          <a:xfrm>
            <a:off x="3614738" y="6201966"/>
            <a:ext cx="1736646" cy="217051"/>
          </a:xfrm>
          <a:prstGeom prst="rect">
            <a:avLst/>
          </a:prstGeom>
          <a:noFill/>
          <a:ln/>
        </p:spPr>
        <p:txBody>
          <a:bodyPr wrap="none" lIns="0" tIns="0" rIns="0" bIns="0" rtlCol="0" anchor="t"/>
          <a:lstStyle/>
          <a:p>
            <a:pPr algn="ctr"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Random Forest</a:t>
            </a:r>
            <a:endParaRPr lang="en-US" sz="1350" dirty="0"/>
          </a:p>
        </p:txBody>
      </p:sp>
      <p:sp>
        <p:nvSpPr>
          <p:cNvPr id="26" name="Text 20"/>
          <p:cNvSpPr/>
          <p:nvPr/>
        </p:nvSpPr>
        <p:spPr>
          <a:xfrm>
            <a:off x="2820591" y="6502360"/>
            <a:ext cx="3324939" cy="222290"/>
          </a:xfrm>
          <a:prstGeom prst="rect">
            <a:avLst/>
          </a:prstGeom>
          <a:noFill/>
          <a:ln/>
        </p:spPr>
        <p:txBody>
          <a:bodyPr wrap="none" lIns="0" tIns="0" rIns="0" bIns="0" rtlCol="0" anchor="t"/>
          <a:lstStyle/>
          <a:p>
            <a:pPr algn="ctr"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Fault classification</a:t>
            </a:r>
            <a:endParaRPr lang="en-US" sz="1050" dirty="0"/>
          </a:p>
        </p:txBody>
      </p:sp>
      <p:sp>
        <p:nvSpPr>
          <p:cNvPr id="27" name="Shape 21"/>
          <p:cNvSpPr/>
          <p:nvPr/>
        </p:nvSpPr>
        <p:spPr>
          <a:xfrm>
            <a:off x="6363295" y="5229642"/>
            <a:ext cx="15240" cy="416719"/>
          </a:xfrm>
          <a:prstGeom prst="roundRect">
            <a:avLst>
              <a:gd name="adj" fmla="val 136744"/>
            </a:avLst>
          </a:prstGeom>
          <a:solidFill>
            <a:srgbClr val="D8D4D4"/>
          </a:solidFill>
          <a:ln/>
        </p:spPr>
      </p:sp>
      <p:sp>
        <p:nvSpPr>
          <p:cNvPr id="28" name="Shape 22"/>
          <p:cNvSpPr/>
          <p:nvPr/>
        </p:nvSpPr>
        <p:spPr>
          <a:xfrm>
            <a:off x="6214705" y="5490031"/>
            <a:ext cx="312539" cy="312539"/>
          </a:xfrm>
          <a:prstGeom prst="roundRect">
            <a:avLst>
              <a:gd name="adj" fmla="val 6668"/>
            </a:avLst>
          </a:prstGeom>
          <a:solidFill>
            <a:srgbClr val="F2EEEE"/>
          </a:solidFill>
          <a:ln/>
        </p:spPr>
      </p:sp>
      <p:sp>
        <p:nvSpPr>
          <p:cNvPr id="29" name="Text 23"/>
          <p:cNvSpPr/>
          <p:nvPr/>
        </p:nvSpPr>
        <p:spPr>
          <a:xfrm>
            <a:off x="6266736" y="5516047"/>
            <a:ext cx="208359" cy="260390"/>
          </a:xfrm>
          <a:prstGeom prst="rect">
            <a:avLst/>
          </a:prstGeom>
          <a:noFill/>
          <a:ln/>
        </p:spPr>
        <p:txBody>
          <a:bodyPr wrap="none" lIns="0" tIns="0" rIns="0" bIns="0" rtlCol="0" anchor="t"/>
          <a:lstStyle/>
          <a:p>
            <a:pPr algn="ctr" indent="0" marL="0">
              <a:lnSpc>
                <a:spcPts val="1600"/>
              </a:lnSpc>
              <a:buNone/>
            </a:pPr>
            <a:r>
              <a:rPr lang="en-US" sz="1600" dirty="0">
                <a:solidFill>
                  <a:srgbClr val="464646"/>
                </a:solidFill>
                <a:latin typeface="DM Sans Semi Bold" pitchFamily="34" charset="0"/>
                <a:ea typeface="DM Sans Semi Bold" pitchFamily="34" charset="-122"/>
                <a:cs typeface="DM Sans Semi Bold" pitchFamily="34" charset="-120"/>
              </a:rPr>
              <a:t>3</a:t>
            </a:r>
            <a:endParaRPr lang="en-US" sz="1600" dirty="0"/>
          </a:p>
        </p:txBody>
      </p:sp>
      <p:sp>
        <p:nvSpPr>
          <p:cNvPr id="30" name="Text 24"/>
          <p:cNvSpPr/>
          <p:nvPr/>
        </p:nvSpPr>
        <p:spPr>
          <a:xfrm>
            <a:off x="5502712" y="4567952"/>
            <a:ext cx="1736646" cy="217051"/>
          </a:xfrm>
          <a:prstGeom prst="rect">
            <a:avLst/>
          </a:prstGeom>
          <a:noFill/>
          <a:ln/>
        </p:spPr>
        <p:txBody>
          <a:bodyPr wrap="none" lIns="0" tIns="0" rIns="0" bIns="0" rtlCol="0" anchor="t"/>
          <a:lstStyle/>
          <a:p>
            <a:pPr algn="ctr"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Key Parameter</a:t>
            </a:r>
            <a:endParaRPr lang="en-US" sz="1350" dirty="0"/>
          </a:p>
        </p:txBody>
      </p:sp>
      <p:sp>
        <p:nvSpPr>
          <p:cNvPr id="31" name="Text 25"/>
          <p:cNvSpPr/>
          <p:nvPr/>
        </p:nvSpPr>
        <p:spPr>
          <a:xfrm>
            <a:off x="4708684" y="4868347"/>
            <a:ext cx="3324820" cy="222290"/>
          </a:xfrm>
          <a:prstGeom prst="rect">
            <a:avLst/>
          </a:prstGeom>
          <a:noFill/>
          <a:ln/>
        </p:spPr>
        <p:txBody>
          <a:bodyPr wrap="none" lIns="0" tIns="0" rIns="0" bIns="0" rtlCol="0" anchor="t"/>
          <a:lstStyle/>
          <a:p>
            <a:pPr algn="ctr"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Root cause identification</a:t>
            </a:r>
            <a:endParaRPr lang="en-US" sz="1050" dirty="0"/>
          </a:p>
        </p:txBody>
      </p:sp>
      <p:sp>
        <p:nvSpPr>
          <p:cNvPr id="32" name="Shape 26"/>
          <p:cNvSpPr/>
          <p:nvPr/>
        </p:nvSpPr>
        <p:spPr>
          <a:xfrm>
            <a:off x="8251388" y="5646241"/>
            <a:ext cx="15240" cy="416719"/>
          </a:xfrm>
          <a:prstGeom prst="roundRect">
            <a:avLst>
              <a:gd name="adj" fmla="val 136744"/>
            </a:avLst>
          </a:prstGeom>
          <a:solidFill>
            <a:srgbClr val="D8D4D4"/>
          </a:solidFill>
          <a:ln/>
        </p:spPr>
      </p:sp>
      <p:sp>
        <p:nvSpPr>
          <p:cNvPr id="33" name="Shape 27"/>
          <p:cNvSpPr/>
          <p:nvPr/>
        </p:nvSpPr>
        <p:spPr>
          <a:xfrm>
            <a:off x="8102798" y="5490031"/>
            <a:ext cx="312539" cy="312539"/>
          </a:xfrm>
          <a:prstGeom prst="roundRect">
            <a:avLst>
              <a:gd name="adj" fmla="val 6668"/>
            </a:avLst>
          </a:prstGeom>
          <a:solidFill>
            <a:srgbClr val="F2EEEE"/>
          </a:solidFill>
          <a:ln/>
        </p:spPr>
      </p:sp>
      <p:sp>
        <p:nvSpPr>
          <p:cNvPr id="34" name="Text 28"/>
          <p:cNvSpPr/>
          <p:nvPr/>
        </p:nvSpPr>
        <p:spPr>
          <a:xfrm>
            <a:off x="8154829" y="5516047"/>
            <a:ext cx="208359" cy="260390"/>
          </a:xfrm>
          <a:prstGeom prst="rect">
            <a:avLst/>
          </a:prstGeom>
          <a:noFill/>
          <a:ln/>
        </p:spPr>
        <p:txBody>
          <a:bodyPr wrap="none" lIns="0" tIns="0" rIns="0" bIns="0" rtlCol="0" anchor="t"/>
          <a:lstStyle/>
          <a:p>
            <a:pPr algn="ctr" indent="0" marL="0">
              <a:lnSpc>
                <a:spcPts val="1600"/>
              </a:lnSpc>
              <a:buNone/>
            </a:pPr>
            <a:r>
              <a:rPr lang="en-US" sz="1600" dirty="0">
                <a:solidFill>
                  <a:srgbClr val="464646"/>
                </a:solidFill>
                <a:latin typeface="DM Sans Semi Bold" pitchFamily="34" charset="0"/>
                <a:ea typeface="DM Sans Semi Bold" pitchFamily="34" charset="-122"/>
                <a:cs typeface="DM Sans Semi Bold" pitchFamily="34" charset="-120"/>
              </a:rPr>
              <a:t>4</a:t>
            </a:r>
            <a:endParaRPr lang="en-US" sz="1600" dirty="0"/>
          </a:p>
        </p:txBody>
      </p:sp>
      <p:sp>
        <p:nvSpPr>
          <p:cNvPr id="35" name="Text 29"/>
          <p:cNvSpPr/>
          <p:nvPr/>
        </p:nvSpPr>
        <p:spPr>
          <a:xfrm>
            <a:off x="7390805" y="6201966"/>
            <a:ext cx="1736646" cy="217051"/>
          </a:xfrm>
          <a:prstGeom prst="rect">
            <a:avLst/>
          </a:prstGeom>
          <a:noFill/>
          <a:ln/>
        </p:spPr>
        <p:txBody>
          <a:bodyPr wrap="none" lIns="0" tIns="0" rIns="0" bIns="0" rtlCol="0" anchor="t"/>
          <a:lstStyle/>
          <a:p>
            <a:pPr algn="ctr"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LLM Prompt</a:t>
            </a:r>
            <a:endParaRPr lang="en-US" sz="1350" dirty="0"/>
          </a:p>
        </p:txBody>
      </p:sp>
      <p:sp>
        <p:nvSpPr>
          <p:cNvPr id="36" name="Text 30"/>
          <p:cNvSpPr/>
          <p:nvPr/>
        </p:nvSpPr>
        <p:spPr>
          <a:xfrm>
            <a:off x="6596777" y="6502360"/>
            <a:ext cx="3324820" cy="222290"/>
          </a:xfrm>
          <a:prstGeom prst="rect">
            <a:avLst/>
          </a:prstGeom>
          <a:noFill/>
          <a:ln/>
        </p:spPr>
        <p:txBody>
          <a:bodyPr wrap="none" lIns="0" tIns="0" rIns="0" bIns="0" rtlCol="0" anchor="t"/>
          <a:lstStyle/>
          <a:p>
            <a:pPr algn="ctr"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Context generation</a:t>
            </a:r>
            <a:endParaRPr lang="en-US" sz="1050" dirty="0"/>
          </a:p>
        </p:txBody>
      </p:sp>
      <p:sp>
        <p:nvSpPr>
          <p:cNvPr id="37" name="Shape 31"/>
          <p:cNvSpPr/>
          <p:nvPr/>
        </p:nvSpPr>
        <p:spPr>
          <a:xfrm>
            <a:off x="10139482" y="5229642"/>
            <a:ext cx="15240" cy="416719"/>
          </a:xfrm>
          <a:prstGeom prst="roundRect">
            <a:avLst>
              <a:gd name="adj" fmla="val 136744"/>
            </a:avLst>
          </a:prstGeom>
          <a:solidFill>
            <a:srgbClr val="D8D4D4"/>
          </a:solidFill>
          <a:ln/>
        </p:spPr>
      </p:sp>
      <p:sp>
        <p:nvSpPr>
          <p:cNvPr id="38" name="Shape 32"/>
          <p:cNvSpPr/>
          <p:nvPr/>
        </p:nvSpPr>
        <p:spPr>
          <a:xfrm>
            <a:off x="9990892" y="5490031"/>
            <a:ext cx="312539" cy="312539"/>
          </a:xfrm>
          <a:prstGeom prst="roundRect">
            <a:avLst>
              <a:gd name="adj" fmla="val 6668"/>
            </a:avLst>
          </a:prstGeom>
          <a:solidFill>
            <a:srgbClr val="F2EEEE"/>
          </a:solidFill>
          <a:ln/>
        </p:spPr>
      </p:sp>
      <p:sp>
        <p:nvSpPr>
          <p:cNvPr id="39" name="Text 33"/>
          <p:cNvSpPr/>
          <p:nvPr/>
        </p:nvSpPr>
        <p:spPr>
          <a:xfrm>
            <a:off x="10042922" y="5516047"/>
            <a:ext cx="208359" cy="260390"/>
          </a:xfrm>
          <a:prstGeom prst="rect">
            <a:avLst/>
          </a:prstGeom>
          <a:noFill/>
          <a:ln/>
        </p:spPr>
        <p:txBody>
          <a:bodyPr wrap="none" lIns="0" tIns="0" rIns="0" bIns="0" rtlCol="0" anchor="t"/>
          <a:lstStyle/>
          <a:p>
            <a:pPr algn="ctr" indent="0" marL="0">
              <a:lnSpc>
                <a:spcPts val="1600"/>
              </a:lnSpc>
              <a:buNone/>
            </a:pPr>
            <a:r>
              <a:rPr lang="en-US" sz="1600" dirty="0">
                <a:solidFill>
                  <a:srgbClr val="464646"/>
                </a:solidFill>
                <a:latin typeface="DM Sans Semi Bold" pitchFamily="34" charset="0"/>
                <a:ea typeface="DM Sans Semi Bold" pitchFamily="34" charset="-122"/>
                <a:cs typeface="DM Sans Semi Bold" pitchFamily="34" charset="-120"/>
              </a:rPr>
              <a:t>5</a:t>
            </a:r>
            <a:endParaRPr lang="en-US" sz="1600" dirty="0"/>
          </a:p>
        </p:txBody>
      </p:sp>
      <p:sp>
        <p:nvSpPr>
          <p:cNvPr id="40" name="Text 34"/>
          <p:cNvSpPr/>
          <p:nvPr/>
        </p:nvSpPr>
        <p:spPr>
          <a:xfrm>
            <a:off x="9278898" y="4567952"/>
            <a:ext cx="1736646" cy="217051"/>
          </a:xfrm>
          <a:prstGeom prst="rect">
            <a:avLst/>
          </a:prstGeom>
          <a:noFill/>
          <a:ln/>
        </p:spPr>
        <p:txBody>
          <a:bodyPr wrap="none" lIns="0" tIns="0" rIns="0" bIns="0" rtlCol="0" anchor="t"/>
          <a:lstStyle/>
          <a:p>
            <a:pPr algn="ctr"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CoT Steps</a:t>
            </a:r>
            <a:endParaRPr lang="en-US" sz="1350" dirty="0"/>
          </a:p>
        </p:txBody>
      </p:sp>
      <p:sp>
        <p:nvSpPr>
          <p:cNvPr id="41" name="Text 35"/>
          <p:cNvSpPr/>
          <p:nvPr/>
        </p:nvSpPr>
        <p:spPr>
          <a:xfrm>
            <a:off x="8484751" y="4868347"/>
            <a:ext cx="3324939" cy="222290"/>
          </a:xfrm>
          <a:prstGeom prst="rect">
            <a:avLst/>
          </a:prstGeom>
          <a:noFill/>
          <a:ln/>
        </p:spPr>
        <p:txBody>
          <a:bodyPr wrap="none" lIns="0" tIns="0" rIns="0" bIns="0" rtlCol="0" anchor="t"/>
          <a:lstStyle/>
          <a:p>
            <a:pPr algn="ctr"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Actionable guidance</a:t>
            </a:r>
            <a:endParaRPr lang="en-US" sz="1050" dirty="0"/>
          </a:p>
        </p:txBody>
      </p:sp>
      <p:sp>
        <p:nvSpPr>
          <p:cNvPr id="42" name="Shape 36"/>
          <p:cNvSpPr/>
          <p:nvPr/>
        </p:nvSpPr>
        <p:spPr>
          <a:xfrm>
            <a:off x="12027456" y="5646241"/>
            <a:ext cx="15240" cy="416719"/>
          </a:xfrm>
          <a:prstGeom prst="roundRect">
            <a:avLst>
              <a:gd name="adj" fmla="val 136744"/>
            </a:avLst>
          </a:prstGeom>
          <a:solidFill>
            <a:srgbClr val="D8D4D4"/>
          </a:solidFill>
          <a:ln/>
        </p:spPr>
      </p:sp>
      <p:sp>
        <p:nvSpPr>
          <p:cNvPr id="43" name="Shape 37"/>
          <p:cNvSpPr/>
          <p:nvPr/>
        </p:nvSpPr>
        <p:spPr>
          <a:xfrm>
            <a:off x="11878866" y="5490031"/>
            <a:ext cx="312539" cy="312539"/>
          </a:xfrm>
          <a:prstGeom prst="roundRect">
            <a:avLst>
              <a:gd name="adj" fmla="val 6668"/>
            </a:avLst>
          </a:prstGeom>
          <a:solidFill>
            <a:srgbClr val="F2EEEE"/>
          </a:solidFill>
          <a:ln/>
        </p:spPr>
      </p:sp>
      <p:sp>
        <p:nvSpPr>
          <p:cNvPr id="44" name="Text 38"/>
          <p:cNvSpPr/>
          <p:nvPr/>
        </p:nvSpPr>
        <p:spPr>
          <a:xfrm>
            <a:off x="11930896" y="5516047"/>
            <a:ext cx="208359" cy="260390"/>
          </a:xfrm>
          <a:prstGeom prst="rect">
            <a:avLst/>
          </a:prstGeom>
          <a:noFill/>
          <a:ln/>
        </p:spPr>
        <p:txBody>
          <a:bodyPr wrap="none" lIns="0" tIns="0" rIns="0" bIns="0" rtlCol="0" anchor="t"/>
          <a:lstStyle/>
          <a:p>
            <a:pPr algn="ctr" indent="0" marL="0">
              <a:lnSpc>
                <a:spcPts val="1600"/>
              </a:lnSpc>
              <a:buNone/>
            </a:pPr>
            <a:r>
              <a:rPr lang="en-US" sz="1600" dirty="0">
                <a:solidFill>
                  <a:srgbClr val="464646"/>
                </a:solidFill>
                <a:latin typeface="DM Sans Semi Bold" pitchFamily="34" charset="0"/>
                <a:ea typeface="DM Sans Semi Bold" pitchFamily="34" charset="-122"/>
                <a:cs typeface="DM Sans Semi Bold" pitchFamily="34" charset="-120"/>
              </a:rPr>
              <a:t>6</a:t>
            </a:r>
            <a:endParaRPr lang="en-US" sz="1600" dirty="0"/>
          </a:p>
        </p:txBody>
      </p:sp>
      <p:sp>
        <p:nvSpPr>
          <p:cNvPr id="45" name="Text 39"/>
          <p:cNvSpPr/>
          <p:nvPr/>
        </p:nvSpPr>
        <p:spPr>
          <a:xfrm>
            <a:off x="11166872" y="6201966"/>
            <a:ext cx="1736646" cy="217051"/>
          </a:xfrm>
          <a:prstGeom prst="rect">
            <a:avLst/>
          </a:prstGeom>
          <a:noFill/>
          <a:ln/>
        </p:spPr>
        <p:txBody>
          <a:bodyPr wrap="none" lIns="0" tIns="0" rIns="0" bIns="0" rtlCol="0" anchor="t"/>
          <a:lstStyle/>
          <a:p>
            <a:pPr algn="ctr"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Dashboard</a:t>
            </a:r>
            <a:endParaRPr lang="en-US" sz="1350" dirty="0"/>
          </a:p>
        </p:txBody>
      </p:sp>
      <p:sp>
        <p:nvSpPr>
          <p:cNvPr id="46" name="Text 40"/>
          <p:cNvSpPr/>
          <p:nvPr/>
        </p:nvSpPr>
        <p:spPr>
          <a:xfrm>
            <a:off x="10372844" y="6502360"/>
            <a:ext cx="3324820" cy="222290"/>
          </a:xfrm>
          <a:prstGeom prst="rect">
            <a:avLst/>
          </a:prstGeom>
          <a:noFill/>
          <a:ln/>
        </p:spPr>
        <p:txBody>
          <a:bodyPr wrap="none" lIns="0" tIns="0" rIns="0" bIns="0" rtlCol="0" anchor="t"/>
          <a:lstStyle/>
          <a:p>
            <a:pPr algn="ctr"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Operator interface</a:t>
            </a:r>
            <a:endParaRPr lang="en-US" sz="1050" dirty="0"/>
          </a:p>
        </p:txBody>
      </p:sp>
      <p:sp>
        <p:nvSpPr>
          <p:cNvPr id="47" name="Text 41"/>
          <p:cNvSpPr/>
          <p:nvPr/>
        </p:nvSpPr>
        <p:spPr>
          <a:xfrm>
            <a:off x="1002149" y="7037070"/>
            <a:ext cx="12834461" cy="222290"/>
          </a:xfrm>
          <a:prstGeom prst="rect">
            <a:avLst/>
          </a:prstGeom>
          <a:noFill/>
          <a:ln/>
        </p:spPr>
        <p:txBody>
          <a:bodyPr wrap="none" lIns="0" tIns="0" rIns="0" bIns="0" rtlCol="0" anchor="t"/>
          <a:lstStyle/>
          <a:p>
            <a:pPr algn="l" indent="0" marL="0">
              <a:lnSpc>
                <a:spcPts val="1750"/>
              </a:lnSpc>
              <a:buNone/>
            </a:pPr>
            <a:r>
              <a:rPr lang="en-US" sz="1050" b="1" dirty="0">
                <a:solidFill>
                  <a:srgbClr val="464646"/>
                </a:solidFill>
                <a:latin typeface="Inter Medium" pitchFamily="34" charset="0"/>
                <a:ea typeface="Inter Medium" pitchFamily="34" charset="-122"/>
                <a:cs typeface="Inter Medium" pitchFamily="34" charset="-120"/>
              </a:rPr>
              <a:t>Key Outcomes:</a:t>
            </a:r>
            <a:pPr algn="l" indent="0" marL="0">
              <a:lnSpc>
                <a:spcPts val="1750"/>
              </a:lnSpc>
              <a:buNone/>
            </a:pPr>
            <a:r>
              <a:rPr lang="en-US" sz="1050" dirty="0">
                <a:solidFill>
                  <a:srgbClr val="464646"/>
                </a:solidFill>
                <a:latin typeface="Inter Medium" pitchFamily="34" charset="0"/>
                <a:ea typeface="Inter Medium" pitchFamily="34" charset="-122"/>
                <a:cs typeface="Inter Medium" pitchFamily="34" charset="-120"/>
              </a:rPr>
              <a:t> Rapid fault detection aligned with SCADA logic, stepwise explainable corrective guidance, and real-time dashboard visualization for operational decision-making.</a:t>
            </a:r>
            <a:endParaRPr lang="en-US" sz="1050" dirty="0"/>
          </a:p>
        </p:txBody>
      </p:sp>
      <p:sp>
        <p:nvSpPr>
          <p:cNvPr id="48" name="Shape 42"/>
          <p:cNvSpPr/>
          <p:nvPr/>
        </p:nvSpPr>
        <p:spPr>
          <a:xfrm>
            <a:off x="793790" y="6880860"/>
            <a:ext cx="15240" cy="534710"/>
          </a:xfrm>
          <a:prstGeom prst="rect">
            <a:avLst/>
          </a:prstGeom>
          <a:solidFill>
            <a:srgbClr val="1C9770"/>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0098" y="536258"/>
            <a:ext cx="9261753" cy="518041"/>
          </a:xfrm>
          <a:prstGeom prst="rect">
            <a:avLst/>
          </a:prstGeom>
          <a:noFill/>
          <a:ln/>
        </p:spPr>
        <p:txBody>
          <a:bodyPr wrap="none" lIns="0" tIns="0" rIns="0" bIns="0" rtlCol="0" anchor="t"/>
          <a:lstStyle/>
          <a:p>
            <a:pPr algn="l" indent="0" marL="0">
              <a:lnSpc>
                <a:spcPts val="4050"/>
              </a:lnSpc>
              <a:buNone/>
            </a:pPr>
            <a:r>
              <a:rPr lang="en-US" sz="3250" dirty="0">
                <a:solidFill>
                  <a:srgbClr val="030303"/>
                </a:solidFill>
                <a:latin typeface="DM Sans Semi Bold" pitchFamily="34" charset="0"/>
                <a:ea typeface="DM Sans Semi Bold" pitchFamily="34" charset="-122"/>
                <a:cs typeface="DM Sans Semi Bold" pitchFamily="34" charset="-120"/>
              </a:rPr>
              <a:t>Why Random Forest &amp; Alternative Approaches</a:t>
            </a:r>
            <a:endParaRPr lang="en-US" sz="3250" dirty="0"/>
          </a:p>
        </p:txBody>
      </p:sp>
      <p:sp>
        <p:nvSpPr>
          <p:cNvPr id="3" name="Text 1"/>
          <p:cNvSpPr/>
          <p:nvPr/>
        </p:nvSpPr>
        <p:spPr>
          <a:xfrm>
            <a:off x="780098" y="1302901"/>
            <a:ext cx="3757970" cy="310872"/>
          </a:xfrm>
          <a:prstGeom prst="rect">
            <a:avLst/>
          </a:prstGeom>
          <a:noFill/>
          <a:ln/>
        </p:spPr>
        <p:txBody>
          <a:bodyPr wrap="none" lIns="0" tIns="0" rIns="0" bIns="0" rtlCol="0" anchor="t"/>
          <a:lstStyle/>
          <a:p>
            <a:pPr algn="l" indent="0" marL="0">
              <a:lnSpc>
                <a:spcPts val="2400"/>
              </a:lnSpc>
              <a:buNone/>
            </a:pPr>
            <a:r>
              <a:rPr lang="en-US" sz="1950" dirty="0">
                <a:solidFill>
                  <a:srgbClr val="030303"/>
                </a:solidFill>
                <a:latin typeface="DM Sans Semi Bold" pitchFamily="34" charset="0"/>
                <a:ea typeface="DM Sans Semi Bold" pitchFamily="34" charset="-122"/>
                <a:cs typeface="DM Sans Semi Bold" pitchFamily="34" charset="-120"/>
              </a:rPr>
              <a:t>Random Forest High-Level Flow</a:t>
            </a:r>
            <a:endParaRPr lang="en-US" sz="1950" dirty="0"/>
          </a:p>
        </p:txBody>
      </p:sp>
      <p:sp>
        <p:nvSpPr>
          <p:cNvPr id="4" name="Shape 2"/>
          <p:cNvSpPr/>
          <p:nvPr/>
        </p:nvSpPr>
        <p:spPr>
          <a:xfrm>
            <a:off x="780098" y="2048827"/>
            <a:ext cx="13070205" cy="22860"/>
          </a:xfrm>
          <a:prstGeom prst="roundRect">
            <a:avLst>
              <a:gd name="adj" fmla="val 108784"/>
            </a:avLst>
          </a:prstGeom>
          <a:solidFill>
            <a:srgbClr val="D8D4D4"/>
          </a:solidFill>
          <a:ln/>
        </p:spPr>
      </p:sp>
      <p:sp>
        <p:nvSpPr>
          <p:cNvPr id="5" name="Shape 3"/>
          <p:cNvSpPr/>
          <p:nvPr/>
        </p:nvSpPr>
        <p:spPr>
          <a:xfrm>
            <a:off x="2324695" y="2048827"/>
            <a:ext cx="22860" cy="497324"/>
          </a:xfrm>
          <a:prstGeom prst="roundRect">
            <a:avLst>
              <a:gd name="adj" fmla="val 108784"/>
            </a:avLst>
          </a:prstGeom>
          <a:solidFill>
            <a:srgbClr val="D8D4D4"/>
          </a:solidFill>
          <a:ln/>
        </p:spPr>
      </p:sp>
      <p:sp>
        <p:nvSpPr>
          <p:cNvPr id="6" name="Shape 4"/>
          <p:cNvSpPr/>
          <p:nvPr/>
        </p:nvSpPr>
        <p:spPr>
          <a:xfrm>
            <a:off x="2149673" y="1862376"/>
            <a:ext cx="372904" cy="372904"/>
          </a:xfrm>
          <a:prstGeom prst="roundRect">
            <a:avLst>
              <a:gd name="adj" fmla="val 6669"/>
            </a:avLst>
          </a:prstGeom>
          <a:solidFill>
            <a:srgbClr val="F2EEEE"/>
          </a:solidFill>
          <a:ln/>
        </p:spPr>
      </p:sp>
      <p:sp>
        <p:nvSpPr>
          <p:cNvPr id="7" name="Text 5"/>
          <p:cNvSpPr/>
          <p:nvPr/>
        </p:nvSpPr>
        <p:spPr>
          <a:xfrm>
            <a:off x="2211824" y="1893451"/>
            <a:ext cx="248602" cy="310753"/>
          </a:xfrm>
          <a:prstGeom prst="rect">
            <a:avLst/>
          </a:prstGeom>
          <a:noFill/>
          <a:ln/>
        </p:spPr>
        <p:txBody>
          <a:bodyPr wrap="none" lIns="0" tIns="0" rIns="0" bIns="0" rtlCol="0" anchor="t"/>
          <a:lstStyle/>
          <a:p>
            <a:pPr algn="ctr" indent="0" marL="0">
              <a:lnSpc>
                <a:spcPts val="1950"/>
              </a:lnSpc>
              <a:buNone/>
            </a:pPr>
            <a:r>
              <a:rPr lang="en-US" sz="1950" dirty="0">
                <a:solidFill>
                  <a:srgbClr val="464646"/>
                </a:solidFill>
                <a:latin typeface="DM Sans Semi Bold" pitchFamily="34" charset="0"/>
                <a:ea typeface="DM Sans Semi Bold" pitchFamily="34" charset="-122"/>
                <a:cs typeface="DM Sans Semi Bold" pitchFamily="34" charset="-120"/>
              </a:rPr>
              <a:t>1</a:t>
            </a:r>
            <a:endParaRPr lang="en-US" sz="1950" dirty="0"/>
          </a:p>
        </p:txBody>
      </p:sp>
      <p:sp>
        <p:nvSpPr>
          <p:cNvPr id="8" name="Text 6"/>
          <p:cNvSpPr/>
          <p:nvPr/>
        </p:nvSpPr>
        <p:spPr>
          <a:xfrm>
            <a:off x="1300043" y="2712006"/>
            <a:ext cx="2072283" cy="259080"/>
          </a:xfrm>
          <a:prstGeom prst="rect">
            <a:avLst/>
          </a:prstGeom>
          <a:noFill/>
          <a:ln/>
        </p:spPr>
        <p:txBody>
          <a:bodyPr wrap="none" lIns="0" tIns="0" rIns="0" bIns="0" rtlCol="0" anchor="t"/>
          <a:lstStyle/>
          <a:p>
            <a:pPr algn="ctr"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Build Multiple Trees</a:t>
            </a:r>
            <a:endParaRPr lang="en-US" sz="1600" dirty="0"/>
          </a:p>
        </p:txBody>
      </p:sp>
      <p:sp>
        <p:nvSpPr>
          <p:cNvPr id="9" name="Text 7"/>
          <p:cNvSpPr/>
          <p:nvPr/>
        </p:nvSpPr>
        <p:spPr>
          <a:xfrm>
            <a:off x="945833" y="3070503"/>
            <a:ext cx="2780705" cy="265152"/>
          </a:xfrm>
          <a:prstGeom prst="rect">
            <a:avLst/>
          </a:prstGeom>
          <a:noFill/>
          <a:ln/>
        </p:spPr>
        <p:txBody>
          <a:bodyPr wrap="none" lIns="0" tIns="0" rIns="0" bIns="0" rtlCol="0" anchor="t"/>
          <a:lstStyle/>
          <a:p>
            <a:pPr algn="ctr" indent="0" marL="0">
              <a:lnSpc>
                <a:spcPts val="2050"/>
              </a:lnSpc>
              <a:buNone/>
            </a:pPr>
            <a:r>
              <a:rPr lang="en-US" sz="1300" dirty="0">
                <a:solidFill>
                  <a:srgbClr val="464646"/>
                </a:solidFill>
                <a:latin typeface="Inter Medium" pitchFamily="34" charset="0"/>
                <a:ea typeface="Inter Medium" pitchFamily="34" charset="-122"/>
                <a:cs typeface="Inter Medium" pitchFamily="34" charset="-120"/>
              </a:rPr>
              <a:t>Random subsets of data/features</a:t>
            </a:r>
            <a:endParaRPr lang="en-US" sz="1300" dirty="0"/>
          </a:p>
        </p:txBody>
      </p:sp>
      <p:sp>
        <p:nvSpPr>
          <p:cNvPr id="10" name="Shape 8"/>
          <p:cNvSpPr/>
          <p:nvPr/>
        </p:nvSpPr>
        <p:spPr>
          <a:xfrm>
            <a:off x="5644039" y="2048827"/>
            <a:ext cx="22860" cy="497324"/>
          </a:xfrm>
          <a:prstGeom prst="roundRect">
            <a:avLst>
              <a:gd name="adj" fmla="val 108784"/>
            </a:avLst>
          </a:prstGeom>
          <a:solidFill>
            <a:srgbClr val="D8D4D4"/>
          </a:solidFill>
          <a:ln/>
        </p:spPr>
      </p:sp>
      <p:sp>
        <p:nvSpPr>
          <p:cNvPr id="11" name="Shape 9"/>
          <p:cNvSpPr/>
          <p:nvPr/>
        </p:nvSpPr>
        <p:spPr>
          <a:xfrm>
            <a:off x="5469017" y="1862376"/>
            <a:ext cx="372904" cy="372904"/>
          </a:xfrm>
          <a:prstGeom prst="roundRect">
            <a:avLst>
              <a:gd name="adj" fmla="val 6669"/>
            </a:avLst>
          </a:prstGeom>
          <a:solidFill>
            <a:srgbClr val="F2EEEE"/>
          </a:solidFill>
          <a:ln/>
        </p:spPr>
      </p:sp>
      <p:sp>
        <p:nvSpPr>
          <p:cNvPr id="12" name="Text 10"/>
          <p:cNvSpPr/>
          <p:nvPr/>
        </p:nvSpPr>
        <p:spPr>
          <a:xfrm>
            <a:off x="5531168" y="1893451"/>
            <a:ext cx="248602" cy="310753"/>
          </a:xfrm>
          <a:prstGeom prst="rect">
            <a:avLst/>
          </a:prstGeom>
          <a:noFill/>
          <a:ln/>
        </p:spPr>
        <p:txBody>
          <a:bodyPr wrap="none" lIns="0" tIns="0" rIns="0" bIns="0" rtlCol="0" anchor="t"/>
          <a:lstStyle/>
          <a:p>
            <a:pPr algn="ctr" indent="0" marL="0">
              <a:lnSpc>
                <a:spcPts val="1950"/>
              </a:lnSpc>
              <a:buNone/>
            </a:pPr>
            <a:r>
              <a:rPr lang="en-US" sz="1950" dirty="0">
                <a:solidFill>
                  <a:srgbClr val="464646"/>
                </a:solidFill>
                <a:latin typeface="DM Sans Semi Bold" pitchFamily="34" charset="0"/>
                <a:ea typeface="DM Sans Semi Bold" pitchFamily="34" charset="-122"/>
                <a:cs typeface="DM Sans Semi Bold" pitchFamily="34" charset="-120"/>
              </a:rPr>
              <a:t>2</a:t>
            </a:r>
            <a:endParaRPr lang="en-US" sz="1950" dirty="0"/>
          </a:p>
        </p:txBody>
      </p:sp>
      <p:sp>
        <p:nvSpPr>
          <p:cNvPr id="13" name="Text 11"/>
          <p:cNvSpPr/>
          <p:nvPr/>
        </p:nvSpPr>
        <p:spPr>
          <a:xfrm>
            <a:off x="4619387" y="2712006"/>
            <a:ext cx="2072283" cy="259080"/>
          </a:xfrm>
          <a:prstGeom prst="rect">
            <a:avLst/>
          </a:prstGeom>
          <a:noFill/>
          <a:ln/>
        </p:spPr>
        <p:txBody>
          <a:bodyPr wrap="none" lIns="0" tIns="0" rIns="0" bIns="0" rtlCol="0" anchor="t"/>
          <a:lstStyle/>
          <a:p>
            <a:pPr algn="ctr"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Tree Predictions</a:t>
            </a:r>
            <a:endParaRPr lang="en-US" sz="1600" dirty="0"/>
          </a:p>
        </p:txBody>
      </p:sp>
      <p:sp>
        <p:nvSpPr>
          <p:cNvPr id="14" name="Text 12"/>
          <p:cNvSpPr/>
          <p:nvPr/>
        </p:nvSpPr>
        <p:spPr>
          <a:xfrm>
            <a:off x="4265176" y="3070503"/>
            <a:ext cx="2780705" cy="265152"/>
          </a:xfrm>
          <a:prstGeom prst="rect">
            <a:avLst/>
          </a:prstGeom>
          <a:noFill/>
          <a:ln/>
        </p:spPr>
        <p:txBody>
          <a:bodyPr wrap="none" lIns="0" tIns="0" rIns="0" bIns="0" rtlCol="0" anchor="t"/>
          <a:lstStyle/>
          <a:p>
            <a:pPr algn="ctr" indent="0" marL="0">
              <a:lnSpc>
                <a:spcPts val="2050"/>
              </a:lnSpc>
              <a:buNone/>
            </a:pPr>
            <a:r>
              <a:rPr lang="en-US" sz="1300" dirty="0">
                <a:solidFill>
                  <a:srgbClr val="464646"/>
                </a:solidFill>
                <a:latin typeface="Inter Medium" pitchFamily="34" charset="0"/>
                <a:ea typeface="Inter Medium" pitchFamily="34" charset="-122"/>
                <a:cs typeface="Inter Medium" pitchFamily="34" charset="-120"/>
              </a:rPr>
              <a:t>Each tree predicts fault label</a:t>
            </a:r>
            <a:endParaRPr lang="en-US" sz="1300" dirty="0"/>
          </a:p>
        </p:txBody>
      </p:sp>
      <p:sp>
        <p:nvSpPr>
          <p:cNvPr id="15" name="Shape 13"/>
          <p:cNvSpPr/>
          <p:nvPr/>
        </p:nvSpPr>
        <p:spPr>
          <a:xfrm>
            <a:off x="8963382" y="2048827"/>
            <a:ext cx="22860" cy="497324"/>
          </a:xfrm>
          <a:prstGeom prst="roundRect">
            <a:avLst>
              <a:gd name="adj" fmla="val 108784"/>
            </a:avLst>
          </a:prstGeom>
          <a:solidFill>
            <a:srgbClr val="D8D4D4"/>
          </a:solidFill>
          <a:ln/>
        </p:spPr>
      </p:sp>
      <p:sp>
        <p:nvSpPr>
          <p:cNvPr id="16" name="Shape 14"/>
          <p:cNvSpPr/>
          <p:nvPr/>
        </p:nvSpPr>
        <p:spPr>
          <a:xfrm>
            <a:off x="8788360" y="1862376"/>
            <a:ext cx="372904" cy="372904"/>
          </a:xfrm>
          <a:prstGeom prst="roundRect">
            <a:avLst>
              <a:gd name="adj" fmla="val 6669"/>
            </a:avLst>
          </a:prstGeom>
          <a:solidFill>
            <a:srgbClr val="F2EEEE"/>
          </a:solidFill>
          <a:ln/>
        </p:spPr>
      </p:sp>
      <p:sp>
        <p:nvSpPr>
          <p:cNvPr id="17" name="Text 15"/>
          <p:cNvSpPr/>
          <p:nvPr/>
        </p:nvSpPr>
        <p:spPr>
          <a:xfrm>
            <a:off x="8850511" y="1893451"/>
            <a:ext cx="248602" cy="310753"/>
          </a:xfrm>
          <a:prstGeom prst="rect">
            <a:avLst/>
          </a:prstGeom>
          <a:noFill/>
          <a:ln/>
        </p:spPr>
        <p:txBody>
          <a:bodyPr wrap="none" lIns="0" tIns="0" rIns="0" bIns="0" rtlCol="0" anchor="t"/>
          <a:lstStyle/>
          <a:p>
            <a:pPr algn="ctr" indent="0" marL="0">
              <a:lnSpc>
                <a:spcPts val="1950"/>
              </a:lnSpc>
              <a:buNone/>
            </a:pPr>
            <a:r>
              <a:rPr lang="en-US" sz="1950" dirty="0">
                <a:solidFill>
                  <a:srgbClr val="464646"/>
                </a:solidFill>
                <a:latin typeface="DM Sans Semi Bold" pitchFamily="34" charset="0"/>
                <a:ea typeface="DM Sans Semi Bold" pitchFamily="34" charset="-122"/>
                <a:cs typeface="DM Sans Semi Bold" pitchFamily="34" charset="-120"/>
              </a:rPr>
              <a:t>3</a:t>
            </a:r>
            <a:endParaRPr lang="en-US" sz="1950" dirty="0"/>
          </a:p>
        </p:txBody>
      </p:sp>
      <p:sp>
        <p:nvSpPr>
          <p:cNvPr id="18" name="Text 16"/>
          <p:cNvSpPr/>
          <p:nvPr/>
        </p:nvSpPr>
        <p:spPr>
          <a:xfrm>
            <a:off x="7938730" y="2712006"/>
            <a:ext cx="2072283" cy="259080"/>
          </a:xfrm>
          <a:prstGeom prst="rect">
            <a:avLst/>
          </a:prstGeom>
          <a:noFill/>
          <a:ln/>
        </p:spPr>
        <p:txBody>
          <a:bodyPr wrap="none" lIns="0" tIns="0" rIns="0" bIns="0" rtlCol="0" anchor="t"/>
          <a:lstStyle/>
          <a:p>
            <a:pPr algn="ctr"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Aggregate Votes</a:t>
            </a:r>
            <a:endParaRPr lang="en-US" sz="1600" dirty="0"/>
          </a:p>
        </p:txBody>
      </p:sp>
      <p:sp>
        <p:nvSpPr>
          <p:cNvPr id="19" name="Text 17"/>
          <p:cNvSpPr/>
          <p:nvPr/>
        </p:nvSpPr>
        <p:spPr>
          <a:xfrm>
            <a:off x="7584519" y="3070503"/>
            <a:ext cx="2780705" cy="265152"/>
          </a:xfrm>
          <a:prstGeom prst="rect">
            <a:avLst/>
          </a:prstGeom>
          <a:noFill/>
          <a:ln/>
        </p:spPr>
        <p:txBody>
          <a:bodyPr wrap="none" lIns="0" tIns="0" rIns="0" bIns="0" rtlCol="0" anchor="t"/>
          <a:lstStyle/>
          <a:p>
            <a:pPr algn="ctr" indent="0" marL="0">
              <a:lnSpc>
                <a:spcPts val="2050"/>
              </a:lnSpc>
              <a:buNone/>
            </a:pPr>
            <a:r>
              <a:rPr lang="en-US" sz="1300" dirty="0">
                <a:solidFill>
                  <a:srgbClr val="464646"/>
                </a:solidFill>
                <a:latin typeface="Inter Medium" pitchFamily="34" charset="0"/>
                <a:ea typeface="Inter Medium" pitchFamily="34" charset="-122"/>
                <a:cs typeface="Inter Medium" pitchFamily="34" charset="-120"/>
              </a:rPr>
              <a:t>Final prediction from majority</a:t>
            </a:r>
            <a:endParaRPr lang="en-US" sz="1300" dirty="0"/>
          </a:p>
        </p:txBody>
      </p:sp>
      <p:sp>
        <p:nvSpPr>
          <p:cNvPr id="20" name="Shape 18"/>
          <p:cNvSpPr/>
          <p:nvPr/>
        </p:nvSpPr>
        <p:spPr>
          <a:xfrm>
            <a:off x="12282726" y="2048827"/>
            <a:ext cx="22860" cy="497324"/>
          </a:xfrm>
          <a:prstGeom prst="roundRect">
            <a:avLst>
              <a:gd name="adj" fmla="val 108784"/>
            </a:avLst>
          </a:prstGeom>
          <a:solidFill>
            <a:srgbClr val="D8D4D4"/>
          </a:solidFill>
          <a:ln/>
        </p:spPr>
      </p:sp>
      <p:sp>
        <p:nvSpPr>
          <p:cNvPr id="21" name="Shape 19"/>
          <p:cNvSpPr/>
          <p:nvPr/>
        </p:nvSpPr>
        <p:spPr>
          <a:xfrm>
            <a:off x="12107704" y="1862376"/>
            <a:ext cx="372904" cy="372904"/>
          </a:xfrm>
          <a:prstGeom prst="roundRect">
            <a:avLst>
              <a:gd name="adj" fmla="val 6669"/>
            </a:avLst>
          </a:prstGeom>
          <a:solidFill>
            <a:srgbClr val="F2EEEE"/>
          </a:solidFill>
          <a:ln/>
        </p:spPr>
      </p:sp>
      <p:sp>
        <p:nvSpPr>
          <p:cNvPr id="22" name="Text 20"/>
          <p:cNvSpPr/>
          <p:nvPr/>
        </p:nvSpPr>
        <p:spPr>
          <a:xfrm>
            <a:off x="12169854" y="1893451"/>
            <a:ext cx="248602" cy="310753"/>
          </a:xfrm>
          <a:prstGeom prst="rect">
            <a:avLst/>
          </a:prstGeom>
          <a:noFill/>
          <a:ln/>
        </p:spPr>
        <p:txBody>
          <a:bodyPr wrap="none" lIns="0" tIns="0" rIns="0" bIns="0" rtlCol="0" anchor="t"/>
          <a:lstStyle/>
          <a:p>
            <a:pPr algn="ctr" indent="0" marL="0">
              <a:lnSpc>
                <a:spcPts val="1950"/>
              </a:lnSpc>
              <a:buNone/>
            </a:pPr>
            <a:r>
              <a:rPr lang="en-US" sz="1950" dirty="0">
                <a:solidFill>
                  <a:srgbClr val="464646"/>
                </a:solidFill>
                <a:latin typeface="DM Sans Semi Bold" pitchFamily="34" charset="0"/>
                <a:ea typeface="DM Sans Semi Bold" pitchFamily="34" charset="-122"/>
                <a:cs typeface="DM Sans Semi Bold" pitchFamily="34" charset="-120"/>
              </a:rPr>
              <a:t>4</a:t>
            </a:r>
            <a:endParaRPr lang="en-US" sz="1950" dirty="0"/>
          </a:p>
        </p:txBody>
      </p:sp>
      <p:sp>
        <p:nvSpPr>
          <p:cNvPr id="23" name="Text 21"/>
          <p:cNvSpPr/>
          <p:nvPr/>
        </p:nvSpPr>
        <p:spPr>
          <a:xfrm>
            <a:off x="11258074" y="2712006"/>
            <a:ext cx="2072283" cy="259080"/>
          </a:xfrm>
          <a:prstGeom prst="rect">
            <a:avLst/>
          </a:prstGeom>
          <a:noFill/>
          <a:ln/>
        </p:spPr>
        <p:txBody>
          <a:bodyPr wrap="none" lIns="0" tIns="0" rIns="0" bIns="0" rtlCol="0" anchor="t"/>
          <a:lstStyle/>
          <a:p>
            <a:pPr algn="ctr"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Feature Importance</a:t>
            </a:r>
            <a:endParaRPr lang="en-US" sz="1600" dirty="0"/>
          </a:p>
        </p:txBody>
      </p:sp>
      <p:sp>
        <p:nvSpPr>
          <p:cNvPr id="24" name="Text 22"/>
          <p:cNvSpPr/>
          <p:nvPr/>
        </p:nvSpPr>
        <p:spPr>
          <a:xfrm>
            <a:off x="10903863" y="3070503"/>
            <a:ext cx="2780705" cy="265152"/>
          </a:xfrm>
          <a:prstGeom prst="rect">
            <a:avLst/>
          </a:prstGeom>
          <a:noFill/>
          <a:ln/>
        </p:spPr>
        <p:txBody>
          <a:bodyPr wrap="none" lIns="0" tIns="0" rIns="0" bIns="0" rtlCol="0" anchor="t"/>
          <a:lstStyle/>
          <a:p>
            <a:pPr algn="ctr" indent="0" marL="0">
              <a:lnSpc>
                <a:spcPts val="2050"/>
              </a:lnSpc>
              <a:buNone/>
            </a:pPr>
            <a:r>
              <a:rPr lang="en-US" sz="1300" dirty="0">
                <a:solidFill>
                  <a:srgbClr val="464646"/>
                </a:solidFill>
                <a:latin typeface="Inter Medium" pitchFamily="34" charset="0"/>
                <a:ea typeface="Inter Medium" pitchFamily="34" charset="-122"/>
                <a:cs typeface="Inter Medium" pitchFamily="34" charset="-120"/>
              </a:rPr>
              <a:t>Identify key sensor causing fault</a:t>
            </a:r>
            <a:endParaRPr lang="en-US" sz="1300" dirty="0"/>
          </a:p>
        </p:txBody>
      </p:sp>
      <p:sp>
        <p:nvSpPr>
          <p:cNvPr id="25" name="Text 23"/>
          <p:cNvSpPr/>
          <p:nvPr/>
        </p:nvSpPr>
        <p:spPr>
          <a:xfrm>
            <a:off x="780098" y="3584258"/>
            <a:ext cx="2508171" cy="310872"/>
          </a:xfrm>
          <a:prstGeom prst="rect">
            <a:avLst/>
          </a:prstGeom>
          <a:noFill/>
          <a:ln/>
        </p:spPr>
        <p:txBody>
          <a:bodyPr wrap="none" lIns="0" tIns="0" rIns="0" bIns="0" rtlCol="0" anchor="t"/>
          <a:lstStyle/>
          <a:p>
            <a:pPr algn="l" indent="0" marL="0">
              <a:lnSpc>
                <a:spcPts val="2400"/>
              </a:lnSpc>
              <a:buNone/>
            </a:pPr>
            <a:r>
              <a:rPr lang="en-US" sz="1950" dirty="0">
                <a:solidFill>
                  <a:srgbClr val="030303"/>
                </a:solidFill>
                <a:latin typeface="DM Sans Semi Bold" pitchFamily="34" charset="0"/>
                <a:ea typeface="DM Sans Semi Bold" pitchFamily="34" charset="-122"/>
                <a:cs typeface="DM Sans Semi Bold" pitchFamily="34" charset="-120"/>
              </a:rPr>
              <a:t>CoT Prompt Example</a:t>
            </a:r>
            <a:endParaRPr lang="en-US" sz="1950" dirty="0"/>
          </a:p>
        </p:txBody>
      </p:sp>
      <p:sp>
        <p:nvSpPr>
          <p:cNvPr id="26" name="Shape 24"/>
          <p:cNvSpPr/>
          <p:nvPr/>
        </p:nvSpPr>
        <p:spPr>
          <a:xfrm>
            <a:off x="780098" y="4143732"/>
            <a:ext cx="13070205" cy="1242298"/>
          </a:xfrm>
          <a:prstGeom prst="roundRect">
            <a:avLst>
              <a:gd name="adj" fmla="val 2002"/>
            </a:avLst>
          </a:prstGeom>
          <a:solidFill>
            <a:srgbClr val="BEF3E2"/>
          </a:solidFill>
          <a:ln/>
        </p:spPr>
      </p:sp>
      <p:pic>
        <p:nvPicPr>
          <p:cNvPr id="27" name="Image 0" descr="preencoded.png">    </p:cNvPr>
          <p:cNvPicPr>
            <a:picLocks noChangeAspect="1"/>
          </p:cNvPicPr>
          <p:nvPr/>
        </p:nvPicPr>
        <p:blipFill>
          <a:blip r:embed="rId1"/>
          <a:stretch>
            <a:fillRect/>
          </a:stretch>
        </p:blipFill>
        <p:spPr>
          <a:xfrm>
            <a:off x="945833" y="4396383"/>
            <a:ext cx="207169" cy="165735"/>
          </a:xfrm>
          <a:prstGeom prst="rect">
            <a:avLst/>
          </a:prstGeom>
        </p:spPr>
      </p:pic>
      <p:sp>
        <p:nvSpPr>
          <p:cNvPr id="28" name="Text 25"/>
          <p:cNvSpPr/>
          <p:nvPr/>
        </p:nvSpPr>
        <p:spPr>
          <a:xfrm>
            <a:off x="1318736" y="4350901"/>
            <a:ext cx="12365831" cy="803077"/>
          </a:xfrm>
          <a:prstGeom prst="rect">
            <a:avLst/>
          </a:prstGeom>
          <a:noFill/>
          <a:ln/>
        </p:spPr>
        <p:txBody>
          <a:bodyPr wrap="square" lIns="0" tIns="0" rIns="0" bIns="0" rtlCol="0" anchor="t"/>
          <a:lstStyle/>
          <a:p>
            <a:pPr algn="l" indent="0" marL="0">
              <a:lnSpc>
                <a:spcPts val="2050"/>
              </a:lnSpc>
              <a:buNone/>
            </a:pPr>
            <a:r>
              <a:rPr lang="en-US" sz="1300" b="1" dirty="0">
                <a:solidFill>
                  <a:srgbClr val="000000"/>
                </a:solidFill>
                <a:latin typeface="Inter Medium" pitchFamily="34" charset="0"/>
                <a:ea typeface="Inter Medium" pitchFamily="34" charset="-122"/>
                <a:cs typeface="Inter Medium" pitchFamily="34" charset="-120"/>
              </a:rPr>
              <a:t>Fault:</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 Overheat, Temperature = 67°C</a:t>
            </a:r>
            <a:pPr algn="l" indent="0" marL="0">
              <a:lnSpc>
                <a:spcPts val="2050"/>
              </a:lnSpc>
              <a:buNone/>
            </a:pPr>
            <a:r>
              <a:rPr lang="en-US" sz="1300" b="1" dirty="0">
                <a:solidFill>
                  <a:srgbClr val="000000"/>
                </a:solidFill>
                <a:latin typeface="Inter Medium" pitchFamily="34" charset="0"/>
                <a:ea typeface="Inter Medium" pitchFamily="34" charset="-122"/>
                <a:cs typeface="Inter Medium" pitchFamily="34" charset="-120"/>
              </a:rPr>
              <a:t>Reason:</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 High Temp triggers turbine stress</a:t>
            </a:r>
            <a:pPr algn="l" indent="0" marL="0">
              <a:lnSpc>
                <a:spcPts val="2050"/>
              </a:lnSpc>
              <a:buNone/>
            </a:pPr>
            <a:r>
              <a:rPr lang="en-US" sz="1300" b="1" dirty="0">
                <a:solidFill>
                  <a:srgbClr val="000000"/>
                </a:solidFill>
                <a:latin typeface="Inter Medium" pitchFamily="34" charset="0"/>
                <a:ea typeface="Inter Medium" pitchFamily="34" charset="-122"/>
                <a:cs typeface="Inter Medium" pitchFamily="34" charset="-120"/>
              </a:rPr>
              <a:t>LLM Action:</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 </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1️⃣</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 Reduce load gradually </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2️⃣</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 Check cooling fans </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3️⃣</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 Redistribute load </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4️⃣</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 Monitor CO₂ impact </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5️⃣</a:t>
            </a:r>
            <a:pPr algn="l" indent="0" marL="0">
              <a:lnSpc>
                <a:spcPts val="2050"/>
              </a:lnSpc>
              <a:buNone/>
            </a:pPr>
            <a:r>
              <a:rPr lang="en-US" sz="1300" dirty="0">
                <a:solidFill>
                  <a:srgbClr val="000000"/>
                </a:solidFill>
                <a:latin typeface="Inter Medium" pitchFamily="34" charset="0"/>
                <a:ea typeface="Inter Medium" pitchFamily="34" charset="-122"/>
                <a:cs typeface="Inter Medium" pitchFamily="34" charset="-120"/>
              </a:rPr>
              <a:t> Log for compliance</a:t>
            </a:r>
            <a:endParaRPr lang="en-US" sz="1300" dirty="0"/>
          </a:p>
        </p:txBody>
      </p:sp>
      <p:sp>
        <p:nvSpPr>
          <p:cNvPr id="29" name="Shape 26"/>
          <p:cNvSpPr/>
          <p:nvPr/>
        </p:nvSpPr>
        <p:spPr>
          <a:xfrm>
            <a:off x="780098" y="5572482"/>
            <a:ext cx="6452235" cy="2131695"/>
          </a:xfrm>
          <a:prstGeom prst="roundRect">
            <a:avLst>
              <a:gd name="adj" fmla="val 1167"/>
            </a:avLst>
          </a:prstGeom>
          <a:solidFill>
            <a:srgbClr val="F2EEEE"/>
          </a:solidFill>
          <a:ln/>
        </p:spPr>
      </p:sp>
      <p:sp>
        <p:nvSpPr>
          <p:cNvPr id="30" name="Text 27"/>
          <p:cNvSpPr/>
          <p:nvPr/>
        </p:nvSpPr>
        <p:spPr>
          <a:xfrm>
            <a:off x="945833" y="5738217"/>
            <a:ext cx="2072283" cy="259080"/>
          </a:xfrm>
          <a:prstGeom prst="rect">
            <a:avLst/>
          </a:prstGeom>
          <a:noFill/>
          <a:ln/>
        </p:spPr>
        <p:txBody>
          <a:bodyPr wrap="none" lIns="0" tIns="0" rIns="0" bIns="0" rtlCol="0" anchor="t"/>
          <a:lstStyle/>
          <a:p>
            <a:pPr algn="l"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Why Random Forest</a:t>
            </a:r>
            <a:endParaRPr lang="en-US" sz="1600" dirty="0"/>
          </a:p>
        </p:txBody>
      </p:sp>
      <p:sp>
        <p:nvSpPr>
          <p:cNvPr id="31" name="Text 28"/>
          <p:cNvSpPr/>
          <p:nvPr/>
        </p:nvSpPr>
        <p:spPr>
          <a:xfrm>
            <a:off x="945833" y="6096714"/>
            <a:ext cx="6120765" cy="26515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464646"/>
                </a:solidFill>
                <a:latin typeface="Inter Medium" pitchFamily="34" charset="0"/>
                <a:ea typeface="Inter Medium" pitchFamily="34" charset="-122"/>
                <a:cs typeface="Inter Medium" pitchFamily="34" charset="-120"/>
              </a:rPr>
              <a:t>Handles mixed numerical features (Voltage, Current, Temp, Humidity)</a:t>
            </a:r>
            <a:endParaRPr lang="en-US" sz="1300" dirty="0"/>
          </a:p>
        </p:txBody>
      </p:sp>
      <p:sp>
        <p:nvSpPr>
          <p:cNvPr id="32" name="Text 29"/>
          <p:cNvSpPr/>
          <p:nvPr/>
        </p:nvSpPr>
        <p:spPr>
          <a:xfrm>
            <a:off x="945833" y="6419850"/>
            <a:ext cx="6120765" cy="26515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464646"/>
                </a:solidFill>
                <a:latin typeface="Inter Medium" pitchFamily="34" charset="0"/>
                <a:ea typeface="Inter Medium" pitchFamily="34" charset="-122"/>
                <a:cs typeface="Inter Medium" pitchFamily="34" charset="-120"/>
              </a:rPr>
              <a:t>Noise-tolerant and interpretable</a:t>
            </a:r>
            <a:endParaRPr lang="en-US" sz="1300" dirty="0"/>
          </a:p>
        </p:txBody>
      </p:sp>
      <p:sp>
        <p:nvSpPr>
          <p:cNvPr id="33" name="Text 30"/>
          <p:cNvSpPr/>
          <p:nvPr/>
        </p:nvSpPr>
        <p:spPr>
          <a:xfrm>
            <a:off x="945833" y="6742986"/>
            <a:ext cx="6120765" cy="26515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464646"/>
                </a:solidFill>
                <a:latin typeface="Inter Medium" pitchFamily="34" charset="0"/>
                <a:ea typeface="Inter Medium" pitchFamily="34" charset="-122"/>
                <a:cs typeface="Inter Medium" pitchFamily="34" charset="-120"/>
              </a:rPr>
              <a:t>Provides feature importance → feeds LLM for reasoning</a:t>
            </a:r>
            <a:endParaRPr lang="en-US" sz="1300" dirty="0"/>
          </a:p>
        </p:txBody>
      </p:sp>
      <p:sp>
        <p:nvSpPr>
          <p:cNvPr id="34" name="Shape 31"/>
          <p:cNvSpPr/>
          <p:nvPr/>
        </p:nvSpPr>
        <p:spPr>
          <a:xfrm>
            <a:off x="7398067" y="5572482"/>
            <a:ext cx="6452235" cy="2131695"/>
          </a:xfrm>
          <a:prstGeom prst="roundRect">
            <a:avLst>
              <a:gd name="adj" fmla="val 1167"/>
            </a:avLst>
          </a:prstGeom>
          <a:solidFill>
            <a:srgbClr val="F2EEEE"/>
          </a:solidFill>
          <a:ln/>
        </p:spPr>
      </p:sp>
      <p:sp>
        <p:nvSpPr>
          <p:cNvPr id="35" name="Text 32"/>
          <p:cNvSpPr/>
          <p:nvPr/>
        </p:nvSpPr>
        <p:spPr>
          <a:xfrm>
            <a:off x="7563803" y="5738217"/>
            <a:ext cx="2072283" cy="259080"/>
          </a:xfrm>
          <a:prstGeom prst="rect">
            <a:avLst/>
          </a:prstGeom>
          <a:noFill/>
          <a:ln/>
        </p:spPr>
        <p:txBody>
          <a:bodyPr wrap="none" lIns="0" tIns="0" rIns="0" bIns="0" rtlCol="0" anchor="t"/>
          <a:lstStyle/>
          <a:p>
            <a:pPr algn="l"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Alternatives</a:t>
            </a:r>
            <a:endParaRPr lang="en-US" sz="1600" dirty="0"/>
          </a:p>
        </p:txBody>
      </p:sp>
      <p:sp>
        <p:nvSpPr>
          <p:cNvPr id="36" name="Text 33"/>
          <p:cNvSpPr/>
          <p:nvPr/>
        </p:nvSpPr>
        <p:spPr>
          <a:xfrm>
            <a:off x="7563803" y="6096714"/>
            <a:ext cx="6120765" cy="530304"/>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464646"/>
                </a:solidFill>
                <a:latin typeface="Inter Medium" pitchFamily="34" charset="0"/>
                <a:ea typeface="Inter Medium" pitchFamily="34" charset="-122"/>
                <a:cs typeface="Inter Medium" pitchFamily="34" charset="-120"/>
              </a:rPr>
              <a:t>XGBoost / LightGBM / CatBoost</a:t>
            </a:r>
            <a:pPr algn="l" indent="0" marL="0">
              <a:lnSpc>
                <a:spcPts val="2050"/>
              </a:lnSpc>
              <a:buNone/>
            </a:pPr>
            <a:r>
              <a:rPr lang="en-US" sz="1300" dirty="0">
                <a:solidFill>
                  <a:srgbClr val="464646"/>
                </a:solidFill>
                <a:latin typeface="Inter Medium" pitchFamily="34" charset="0"/>
                <a:ea typeface="Inter Medium" pitchFamily="34" charset="-122"/>
                <a:cs typeface="Inter Medium" pitchFamily="34" charset="-120"/>
              </a:rPr>
              <a:t> → higher accuracy, similar interpretability</a:t>
            </a:r>
            <a:endParaRPr lang="en-US" sz="1300" dirty="0"/>
          </a:p>
        </p:txBody>
      </p:sp>
      <p:sp>
        <p:nvSpPr>
          <p:cNvPr id="37" name="Text 34"/>
          <p:cNvSpPr/>
          <p:nvPr/>
        </p:nvSpPr>
        <p:spPr>
          <a:xfrm>
            <a:off x="7563803" y="6685002"/>
            <a:ext cx="6120765" cy="530304"/>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464646"/>
                </a:solidFill>
                <a:latin typeface="Inter Medium" pitchFamily="34" charset="0"/>
                <a:ea typeface="Inter Medium" pitchFamily="34" charset="-122"/>
                <a:cs typeface="Inter Medium" pitchFamily="34" charset="-120"/>
              </a:rPr>
              <a:t>LSTM / Temporal models</a:t>
            </a:r>
            <a:pPr algn="l" indent="0" marL="0">
              <a:lnSpc>
                <a:spcPts val="2050"/>
              </a:lnSpc>
              <a:buNone/>
            </a:pPr>
            <a:r>
              <a:rPr lang="en-US" sz="1300" dirty="0">
                <a:solidFill>
                  <a:srgbClr val="464646"/>
                </a:solidFill>
                <a:latin typeface="Inter Medium" pitchFamily="34" charset="0"/>
                <a:ea typeface="Inter Medium" pitchFamily="34" charset="-122"/>
                <a:cs typeface="Inter Medium" pitchFamily="34" charset="-120"/>
              </a:rPr>
              <a:t> → capture temporal dependencies for predictive maintenance</a:t>
            </a:r>
            <a:endParaRPr lang="en-US" sz="1300" dirty="0"/>
          </a:p>
        </p:txBody>
      </p:sp>
      <p:sp>
        <p:nvSpPr>
          <p:cNvPr id="38" name="Text 35"/>
          <p:cNvSpPr/>
          <p:nvPr/>
        </p:nvSpPr>
        <p:spPr>
          <a:xfrm>
            <a:off x="7563803" y="7273290"/>
            <a:ext cx="6120765" cy="265152"/>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464646"/>
                </a:solidFill>
                <a:latin typeface="Inter Medium" pitchFamily="34" charset="0"/>
                <a:ea typeface="Inter Medium" pitchFamily="34" charset="-122"/>
                <a:cs typeface="Inter Medium" pitchFamily="34" charset="-120"/>
              </a:rPr>
              <a:t>AutoML pipelines</a:t>
            </a:r>
            <a:pPr algn="l" indent="0" marL="0">
              <a:lnSpc>
                <a:spcPts val="2050"/>
              </a:lnSpc>
              <a:buNone/>
            </a:pPr>
            <a:r>
              <a:rPr lang="en-US" sz="1300" dirty="0">
                <a:solidFill>
                  <a:srgbClr val="464646"/>
                </a:solidFill>
                <a:latin typeface="Inter Medium" pitchFamily="34" charset="0"/>
                <a:ea typeface="Inter Medium" pitchFamily="34" charset="-122"/>
                <a:cs typeface="Inter Medium" pitchFamily="34" charset="-120"/>
              </a:rPr>
              <a:t> → continuous retraining on SCADA streams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6627"/>
            <a:ext cx="4835128" cy="465177"/>
          </a:xfrm>
          <a:prstGeom prst="rect">
            <a:avLst/>
          </a:prstGeom>
          <a:noFill/>
          <a:ln/>
        </p:spPr>
        <p:txBody>
          <a:bodyPr wrap="none" lIns="0" tIns="0" rIns="0" bIns="0" rtlCol="0" anchor="t"/>
          <a:lstStyle/>
          <a:p>
            <a:pPr algn="l" indent="0" marL="0">
              <a:lnSpc>
                <a:spcPts val="3650"/>
              </a:lnSpc>
              <a:buNone/>
            </a:pPr>
            <a:r>
              <a:rPr lang="en-US" sz="2900" dirty="0">
                <a:solidFill>
                  <a:srgbClr val="030303"/>
                </a:solidFill>
                <a:latin typeface="DM Sans Semi Bold" pitchFamily="34" charset="0"/>
                <a:ea typeface="DM Sans Semi Bold" pitchFamily="34" charset="-122"/>
                <a:cs typeface="DM Sans Semi Bold" pitchFamily="34" charset="-120"/>
              </a:rPr>
              <a:t>Dynamic Agentic Workflow</a:t>
            </a:r>
            <a:endParaRPr lang="en-US" sz="2900" dirty="0"/>
          </a:p>
        </p:txBody>
      </p:sp>
      <p:sp>
        <p:nvSpPr>
          <p:cNvPr id="3" name="Text 1"/>
          <p:cNvSpPr/>
          <p:nvPr/>
        </p:nvSpPr>
        <p:spPr>
          <a:xfrm>
            <a:off x="3519487" y="1919526"/>
            <a:ext cx="1860590" cy="232529"/>
          </a:xfrm>
          <a:prstGeom prst="rect">
            <a:avLst/>
          </a:prstGeom>
          <a:noFill/>
          <a:ln/>
        </p:spPr>
        <p:txBody>
          <a:bodyPr wrap="none" lIns="0" tIns="0" rIns="0" bIns="0" rtlCol="0" anchor="t"/>
          <a:lstStyle/>
          <a:p>
            <a:pPr algn="r"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Power Plant Agent</a:t>
            </a:r>
            <a:endParaRPr lang="en-US" sz="1450" dirty="0"/>
          </a:p>
        </p:txBody>
      </p:sp>
      <p:sp>
        <p:nvSpPr>
          <p:cNvPr id="4" name="Text 2"/>
          <p:cNvSpPr/>
          <p:nvPr/>
        </p:nvSpPr>
        <p:spPr>
          <a:xfrm>
            <a:off x="793790" y="2241352"/>
            <a:ext cx="4586288" cy="238125"/>
          </a:xfrm>
          <a:prstGeom prst="rect">
            <a:avLst/>
          </a:prstGeom>
          <a:noFill/>
          <a:ln/>
        </p:spPr>
        <p:txBody>
          <a:bodyPr wrap="none" lIns="0" tIns="0" rIns="0" bIns="0" rtlCol="0" anchor="t"/>
          <a:lstStyle/>
          <a:p>
            <a:pPr algn="r"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Monitors generation units and primary equipment</a:t>
            </a:r>
            <a:endParaRPr lang="en-US" sz="1150" dirty="0"/>
          </a:p>
        </p:txBody>
      </p:sp>
      <p:pic>
        <p:nvPicPr>
          <p:cNvPr id="5" name="Image 0" descr="preencoded.png">    </p:cNvPr>
          <p:cNvPicPr>
            <a:picLocks noChangeAspect="1"/>
          </p:cNvPicPr>
          <p:nvPr/>
        </p:nvPicPr>
        <p:blipFill>
          <a:blip r:embed="rId1"/>
          <a:stretch>
            <a:fillRect/>
          </a:stretch>
        </p:blipFill>
        <p:spPr>
          <a:xfrm>
            <a:off x="5603319" y="1399461"/>
            <a:ext cx="3423642" cy="3423642"/>
          </a:xfrm>
          <a:prstGeom prst="rect">
            <a:avLst/>
          </a:prstGeom>
        </p:spPr>
      </p:pic>
      <p:pic>
        <p:nvPicPr>
          <p:cNvPr id="6" name="Image 1" descr="preencoded.png">    </p:cNvPr>
          <p:cNvPicPr>
            <a:picLocks noChangeAspect="1"/>
          </p:cNvPicPr>
          <p:nvPr/>
        </p:nvPicPr>
        <p:blipFill>
          <a:blip r:embed="rId2"/>
          <a:stretch>
            <a:fillRect/>
          </a:stretch>
        </p:blipFill>
        <p:spPr>
          <a:xfrm>
            <a:off x="6514683" y="1991618"/>
            <a:ext cx="222647" cy="278368"/>
          </a:xfrm>
          <a:prstGeom prst="rect">
            <a:avLst/>
          </a:prstGeom>
        </p:spPr>
      </p:pic>
      <p:sp>
        <p:nvSpPr>
          <p:cNvPr id="7" name="Text 3"/>
          <p:cNvSpPr/>
          <p:nvPr/>
        </p:nvSpPr>
        <p:spPr>
          <a:xfrm>
            <a:off x="9250204" y="1919526"/>
            <a:ext cx="2658904" cy="232529"/>
          </a:xfrm>
          <a:prstGeom prst="rect">
            <a:avLst/>
          </a:prstGeom>
          <a:noFill/>
          <a:ln/>
        </p:spPr>
        <p:txBody>
          <a:bodyPr wrap="none" lIns="0" tIns="0" rIns="0" bIns="0" rtlCol="0" anchor="t"/>
          <a:lstStyle/>
          <a:p>
            <a:pPr algn="l"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Distribution Substation Agent</a:t>
            </a:r>
            <a:endParaRPr lang="en-US" sz="1450" dirty="0"/>
          </a:p>
        </p:txBody>
      </p:sp>
      <p:sp>
        <p:nvSpPr>
          <p:cNvPr id="8" name="Text 4"/>
          <p:cNvSpPr/>
          <p:nvPr/>
        </p:nvSpPr>
        <p:spPr>
          <a:xfrm>
            <a:off x="9250204" y="2241352"/>
            <a:ext cx="4586407" cy="238125"/>
          </a:xfrm>
          <a:prstGeom prst="rect">
            <a:avLst/>
          </a:prstGeom>
          <a:noFill/>
          <a:ln/>
        </p:spPr>
        <p:txBody>
          <a:bodyPr wrap="none" lIns="0" tIns="0" rIns="0" bIns="0" rtlCol="0" anchor="t"/>
          <a:lstStyle/>
          <a:p>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Oversees distribution networks and secondary systems</a:t>
            </a:r>
            <a:endParaRPr lang="en-US" sz="1150" dirty="0"/>
          </a:p>
        </p:txBody>
      </p:sp>
      <p:pic>
        <p:nvPicPr>
          <p:cNvPr id="9" name="Image 2" descr="preencoded.png">    </p:cNvPr>
          <p:cNvPicPr>
            <a:picLocks noChangeAspect="1"/>
          </p:cNvPicPr>
          <p:nvPr/>
        </p:nvPicPr>
        <p:blipFill>
          <a:blip r:embed="rId3"/>
          <a:stretch>
            <a:fillRect/>
          </a:stretch>
        </p:blipFill>
        <p:spPr>
          <a:xfrm>
            <a:off x="5603319" y="1399461"/>
            <a:ext cx="3423642" cy="3423642"/>
          </a:xfrm>
          <a:prstGeom prst="rect">
            <a:avLst/>
          </a:prstGeom>
        </p:spPr>
      </p:pic>
      <p:pic>
        <p:nvPicPr>
          <p:cNvPr id="10" name="Image 3" descr="preencoded.png">    </p:cNvPr>
          <p:cNvPicPr>
            <a:picLocks noChangeAspect="1"/>
          </p:cNvPicPr>
          <p:nvPr/>
        </p:nvPicPr>
        <p:blipFill>
          <a:blip r:embed="rId4"/>
          <a:stretch>
            <a:fillRect/>
          </a:stretch>
        </p:blipFill>
        <p:spPr>
          <a:xfrm>
            <a:off x="8184059" y="2282964"/>
            <a:ext cx="222647" cy="278368"/>
          </a:xfrm>
          <a:prstGeom prst="rect">
            <a:avLst/>
          </a:prstGeom>
        </p:spPr>
      </p:pic>
      <p:sp>
        <p:nvSpPr>
          <p:cNvPr id="11" name="Text 5"/>
          <p:cNvSpPr/>
          <p:nvPr/>
        </p:nvSpPr>
        <p:spPr>
          <a:xfrm>
            <a:off x="9250204" y="3742968"/>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Auto-detection</a:t>
            </a:r>
            <a:endParaRPr lang="en-US" sz="1450" dirty="0"/>
          </a:p>
        </p:txBody>
      </p:sp>
      <p:sp>
        <p:nvSpPr>
          <p:cNvPr id="12" name="Text 6"/>
          <p:cNvSpPr/>
          <p:nvPr/>
        </p:nvSpPr>
        <p:spPr>
          <a:xfrm>
            <a:off x="9250204" y="4064794"/>
            <a:ext cx="4586407" cy="238125"/>
          </a:xfrm>
          <a:prstGeom prst="rect">
            <a:avLst/>
          </a:prstGeom>
          <a:noFill/>
          <a:ln/>
        </p:spPr>
        <p:txBody>
          <a:bodyPr wrap="none" lIns="0" tIns="0" rIns="0" bIns="0" rtlCol="0" anchor="t"/>
          <a:lstStyle/>
          <a:p>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Dynamically classify entity based on voltage/current patterns</a:t>
            </a:r>
            <a:endParaRPr lang="en-US" sz="1150" dirty="0"/>
          </a:p>
        </p:txBody>
      </p:sp>
      <p:pic>
        <p:nvPicPr>
          <p:cNvPr id="13" name="Image 4" descr="preencoded.png">    </p:cNvPr>
          <p:cNvPicPr>
            <a:picLocks noChangeAspect="1"/>
          </p:cNvPicPr>
          <p:nvPr/>
        </p:nvPicPr>
        <p:blipFill>
          <a:blip r:embed="rId5"/>
          <a:stretch>
            <a:fillRect/>
          </a:stretch>
        </p:blipFill>
        <p:spPr>
          <a:xfrm>
            <a:off x="5603319" y="1399461"/>
            <a:ext cx="3423642" cy="3423642"/>
          </a:xfrm>
          <a:prstGeom prst="rect">
            <a:avLst/>
          </a:prstGeom>
        </p:spPr>
      </p:pic>
      <p:pic>
        <p:nvPicPr>
          <p:cNvPr id="14" name="Image 5" descr="preencoded.png">    </p:cNvPr>
          <p:cNvPicPr>
            <a:picLocks noChangeAspect="1"/>
          </p:cNvPicPr>
          <p:nvPr/>
        </p:nvPicPr>
        <p:blipFill>
          <a:blip r:embed="rId6"/>
          <a:stretch>
            <a:fillRect/>
          </a:stretch>
        </p:blipFill>
        <p:spPr>
          <a:xfrm>
            <a:off x="7892713" y="3952339"/>
            <a:ext cx="222647" cy="278368"/>
          </a:xfrm>
          <a:prstGeom prst="rect">
            <a:avLst/>
          </a:prstGeom>
        </p:spPr>
      </p:pic>
      <p:sp>
        <p:nvSpPr>
          <p:cNvPr id="15" name="Text 7"/>
          <p:cNvSpPr/>
          <p:nvPr/>
        </p:nvSpPr>
        <p:spPr>
          <a:xfrm>
            <a:off x="3519487" y="3742968"/>
            <a:ext cx="1860590" cy="232529"/>
          </a:xfrm>
          <a:prstGeom prst="rect">
            <a:avLst/>
          </a:prstGeom>
          <a:noFill/>
          <a:ln/>
        </p:spPr>
        <p:txBody>
          <a:bodyPr wrap="none" lIns="0" tIns="0" rIns="0" bIns="0" rtlCol="0" anchor="t"/>
          <a:lstStyle/>
          <a:p>
            <a:pPr algn="r"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GNN Optimization</a:t>
            </a:r>
            <a:endParaRPr lang="en-US" sz="1450" dirty="0"/>
          </a:p>
        </p:txBody>
      </p:sp>
      <p:sp>
        <p:nvSpPr>
          <p:cNvPr id="16" name="Text 8"/>
          <p:cNvSpPr/>
          <p:nvPr/>
        </p:nvSpPr>
        <p:spPr>
          <a:xfrm>
            <a:off x="793790" y="4064794"/>
            <a:ext cx="4586288" cy="238125"/>
          </a:xfrm>
          <a:prstGeom prst="rect">
            <a:avLst/>
          </a:prstGeom>
          <a:noFill/>
          <a:ln/>
        </p:spPr>
        <p:txBody>
          <a:bodyPr wrap="none" lIns="0" tIns="0" rIns="0" bIns="0" rtlCol="0" anchor="t"/>
          <a:lstStyle/>
          <a:p>
            <a:pPr algn="r"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Nodes = plants/substations, edges = transmission lines</a:t>
            </a:r>
            <a:endParaRPr lang="en-US" sz="1150" dirty="0"/>
          </a:p>
        </p:txBody>
      </p:sp>
      <p:pic>
        <p:nvPicPr>
          <p:cNvPr id="17" name="Image 6" descr="preencoded.png">    </p:cNvPr>
          <p:cNvPicPr>
            <a:picLocks noChangeAspect="1"/>
          </p:cNvPicPr>
          <p:nvPr/>
        </p:nvPicPr>
        <p:blipFill>
          <a:blip r:embed="rId7"/>
          <a:stretch>
            <a:fillRect/>
          </a:stretch>
        </p:blipFill>
        <p:spPr>
          <a:xfrm>
            <a:off x="5603319" y="1399461"/>
            <a:ext cx="3423642" cy="3423642"/>
          </a:xfrm>
          <a:prstGeom prst="rect">
            <a:avLst/>
          </a:prstGeom>
        </p:spPr>
      </p:pic>
      <p:pic>
        <p:nvPicPr>
          <p:cNvPr id="18" name="Image 7" descr="preencoded.png">    </p:cNvPr>
          <p:cNvPicPr>
            <a:picLocks noChangeAspect="1"/>
          </p:cNvPicPr>
          <p:nvPr/>
        </p:nvPicPr>
        <p:blipFill>
          <a:blip r:embed="rId8"/>
          <a:stretch>
            <a:fillRect/>
          </a:stretch>
        </p:blipFill>
        <p:spPr>
          <a:xfrm>
            <a:off x="6223337" y="3660993"/>
            <a:ext cx="222647" cy="278368"/>
          </a:xfrm>
          <a:prstGeom prst="rect">
            <a:avLst/>
          </a:prstGeom>
        </p:spPr>
      </p:pic>
      <p:sp>
        <p:nvSpPr>
          <p:cNvPr id="19" name="Text 9"/>
          <p:cNvSpPr/>
          <p:nvPr/>
        </p:nvSpPr>
        <p:spPr>
          <a:xfrm>
            <a:off x="793790" y="5046345"/>
            <a:ext cx="3325058" cy="278963"/>
          </a:xfrm>
          <a:prstGeom prst="rect">
            <a:avLst/>
          </a:prstGeom>
          <a:noFill/>
          <a:ln/>
        </p:spPr>
        <p:txBody>
          <a:bodyPr wrap="none" lIns="0" tIns="0" rIns="0" bIns="0" rtlCol="0" anchor="t"/>
          <a:lstStyle/>
          <a:p>
            <a:pPr algn="l" indent="0" marL="0">
              <a:lnSpc>
                <a:spcPts val="2150"/>
              </a:lnSpc>
              <a:buNone/>
            </a:pPr>
            <a:r>
              <a:rPr lang="en-US" sz="1750" dirty="0">
                <a:solidFill>
                  <a:srgbClr val="030303"/>
                </a:solidFill>
                <a:latin typeface="DM Sans Semi Bold" pitchFamily="34" charset="0"/>
                <a:ea typeface="DM Sans Semi Bold" pitchFamily="34" charset="-122"/>
                <a:cs typeface="DM Sans Semi Bold" pitchFamily="34" charset="-120"/>
              </a:rPr>
              <a:t>Edge Deployment Architecture</a:t>
            </a:r>
            <a:endParaRPr lang="en-US" sz="1750" dirty="0"/>
          </a:p>
        </p:txBody>
      </p:sp>
      <p:sp>
        <p:nvSpPr>
          <p:cNvPr id="20" name="Text 10"/>
          <p:cNvSpPr/>
          <p:nvPr/>
        </p:nvSpPr>
        <p:spPr>
          <a:xfrm>
            <a:off x="793790" y="5697379"/>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030303"/>
                </a:solidFill>
                <a:latin typeface="DM Sans Semi Bold" pitchFamily="34" charset="0"/>
                <a:ea typeface="DM Sans Semi Bold" pitchFamily="34" charset="-122"/>
                <a:cs typeface="DM Sans Semi Bold" pitchFamily="34" charset="-120"/>
              </a:rPr>
              <a:t>Edge Processing</a:t>
            </a:r>
            <a:endParaRPr lang="en-US" sz="1450" dirty="0"/>
          </a:p>
        </p:txBody>
      </p:sp>
      <p:sp>
        <p:nvSpPr>
          <p:cNvPr id="21" name="Text 11"/>
          <p:cNvSpPr/>
          <p:nvPr/>
        </p:nvSpPr>
        <p:spPr>
          <a:xfrm>
            <a:off x="793790" y="6078736"/>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64646"/>
                </a:solidFill>
                <a:latin typeface="Inter Medium" pitchFamily="34" charset="0"/>
                <a:ea typeface="Inter Medium" pitchFamily="34" charset="-122"/>
                <a:cs typeface="Inter Medium" pitchFamily="34" charset="-120"/>
              </a:rPr>
              <a:t>Lightweight agents at substations for low-latency alerts</a:t>
            </a:r>
            <a:endParaRPr lang="en-US" sz="1150" dirty="0"/>
          </a:p>
        </p:txBody>
      </p:sp>
      <p:sp>
        <p:nvSpPr>
          <p:cNvPr id="22" name="Text 12"/>
          <p:cNvSpPr/>
          <p:nvPr/>
        </p:nvSpPr>
        <p:spPr>
          <a:xfrm>
            <a:off x="793790" y="6368891"/>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64646"/>
                </a:solidFill>
                <a:latin typeface="Inter Medium" pitchFamily="34" charset="0"/>
                <a:ea typeface="Inter Medium" pitchFamily="34" charset="-122"/>
                <a:cs typeface="Inter Medium" pitchFamily="34" charset="-120"/>
              </a:rPr>
              <a:t>Real-time fault detection and immediate response</a:t>
            </a:r>
            <a:endParaRPr lang="en-US" sz="1150" dirty="0"/>
          </a:p>
        </p:txBody>
      </p:sp>
      <p:sp>
        <p:nvSpPr>
          <p:cNvPr id="23" name="Text 13"/>
          <p:cNvSpPr/>
          <p:nvPr/>
        </p:nvSpPr>
        <p:spPr>
          <a:xfrm>
            <a:off x="793790" y="6659047"/>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64646"/>
                </a:solidFill>
                <a:latin typeface="Inter Medium" pitchFamily="34" charset="0"/>
                <a:ea typeface="Inter Medium" pitchFamily="34" charset="-122"/>
                <a:cs typeface="Inter Medium" pitchFamily="34" charset="-120"/>
              </a:rPr>
              <a:t>Reduced network dependency</a:t>
            </a:r>
            <a:endParaRPr lang="en-US" sz="1150" dirty="0"/>
          </a:p>
        </p:txBody>
      </p:sp>
      <p:sp>
        <p:nvSpPr>
          <p:cNvPr id="24" name="Text 14"/>
          <p:cNvSpPr/>
          <p:nvPr/>
        </p:nvSpPr>
        <p:spPr>
          <a:xfrm>
            <a:off x="7504390" y="5697379"/>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030303"/>
                </a:solidFill>
                <a:latin typeface="DM Sans Semi Bold" pitchFamily="34" charset="0"/>
                <a:ea typeface="DM Sans Semi Bold" pitchFamily="34" charset="-122"/>
                <a:cs typeface="DM Sans Semi Bold" pitchFamily="34" charset="-120"/>
              </a:rPr>
              <a:t>Cloud Aggregation</a:t>
            </a:r>
            <a:endParaRPr lang="en-US" sz="1450" dirty="0"/>
          </a:p>
        </p:txBody>
      </p:sp>
      <p:sp>
        <p:nvSpPr>
          <p:cNvPr id="25" name="Text 15"/>
          <p:cNvSpPr/>
          <p:nvPr/>
        </p:nvSpPr>
        <p:spPr>
          <a:xfrm>
            <a:off x="7504390" y="6078736"/>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64646"/>
                </a:solidFill>
                <a:latin typeface="Inter Medium" pitchFamily="34" charset="0"/>
                <a:ea typeface="Inter Medium" pitchFamily="34" charset="-122"/>
                <a:cs typeface="Inter Medium" pitchFamily="34" charset="-120"/>
              </a:rPr>
              <a:t>Centralized dashboard &amp; analytics</a:t>
            </a:r>
            <a:endParaRPr lang="en-US" sz="1150" dirty="0"/>
          </a:p>
        </p:txBody>
      </p:sp>
      <p:sp>
        <p:nvSpPr>
          <p:cNvPr id="26" name="Text 16"/>
          <p:cNvSpPr/>
          <p:nvPr/>
        </p:nvSpPr>
        <p:spPr>
          <a:xfrm>
            <a:off x="7504390" y="6368891"/>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64646"/>
                </a:solidFill>
                <a:latin typeface="Inter Medium" pitchFamily="34" charset="0"/>
                <a:ea typeface="Inter Medium" pitchFamily="34" charset="-122"/>
                <a:cs typeface="Inter Medium" pitchFamily="34" charset="-120"/>
              </a:rPr>
              <a:t>Multi-agent coordination</a:t>
            </a:r>
            <a:endParaRPr lang="en-US" sz="1150" dirty="0"/>
          </a:p>
        </p:txBody>
      </p:sp>
      <p:sp>
        <p:nvSpPr>
          <p:cNvPr id="27" name="Text 17"/>
          <p:cNvSpPr/>
          <p:nvPr/>
        </p:nvSpPr>
        <p:spPr>
          <a:xfrm>
            <a:off x="7504390" y="6659047"/>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64646"/>
                </a:solidFill>
                <a:latin typeface="Inter Medium" pitchFamily="34" charset="0"/>
                <a:ea typeface="Inter Medium" pitchFamily="34" charset="-122"/>
                <a:cs typeface="Inter Medium" pitchFamily="34" charset="-120"/>
              </a:rPr>
              <a:t>Historical data analysis and reporting</a:t>
            </a:r>
            <a:endParaRPr lang="en-US" sz="1150" dirty="0"/>
          </a:p>
        </p:txBody>
      </p:sp>
      <p:sp>
        <p:nvSpPr>
          <p:cNvPr id="28" name="Text 18"/>
          <p:cNvSpPr/>
          <p:nvPr/>
        </p:nvSpPr>
        <p:spPr>
          <a:xfrm>
            <a:off x="793790" y="7116604"/>
            <a:ext cx="13042821" cy="476250"/>
          </a:xfrm>
          <a:prstGeom prst="rect">
            <a:avLst/>
          </a:prstGeom>
          <a:noFill/>
          <a:ln/>
        </p:spPr>
        <p:txBody>
          <a:bodyPr wrap="square" lIns="0" tIns="0" rIns="0" bIns="0" rtlCol="0" anchor="t"/>
          <a:lstStyle/>
          <a:p>
            <a:pPr algn="l" indent="0" marL="0">
              <a:lnSpc>
                <a:spcPts val="1850"/>
              </a:lnSpc>
              <a:buNone/>
            </a:pPr>
            <a:r>
              <a:rPr lang="en-US" sz="1150" b="1" dirty="0">
                <a:solidFill>
                  <a:srgbClr val="464646"/>
                </a:solidFill>
                <a:latin typeface="Inter Medium" pitchFamily="34" charset="0"/>
                <a:ea typeface="Inter Medium" pitchFamily="34" charset="-122"/>
                <a:cs typeface="Inter Medium" pitchFamily="34" charset="-120"/>
              </a:rPr>
              <a:t>Value for Manufacturers &amp; Stakeholders:</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Faster fault resolution → reduced downtime → operational savings, predictive maintenance → lower carbon footprint, ESG reporting &amp; compliance → investor confidence</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43295"/>
            <a:ext cx="6134695" cy="465177"/>
          </a:xfrm>
          <a:prstGeom prst="rect">
            <a:avLst/>
          </a:prstGeom>
          <a:noFill/>
          <a:ln/>
        </p:spPr>
        <p:txBody>
          <a:bodyPr wrap="none" lIns="0" tIns="0" rIns="0" bIns="0" rtlCol="0" anchor="t"/>
          <a:lstStyle/>
          <a:p>
            <a:pPr algn="l" indent="0" marL="0">
              <a:lnSpc>
                <a:spcPts val="3650"/>
              </a:lnSpc>
              <a:buNone/>
            </a:pPr>
            <a:r>
              <a:rPr lang="en-US" sz="2900" dirty="0">
                <a:solidFill>
                  <a:srgbClr val="030303"/>
                </a:solidFill>
                <a:latin typeface="DM Sans Semi Bold" pitchFamily="34" charset="0"/>
                <a:ea typeface="DM Sans Semi Bold" pitchFamily="34" charset="-122"/>
                <a:cs typeface="DM Sans Semi Bold" pitchFamily="34" charset="-120"/>
              </a:rPr>
              <a:t>Real-Time AI Corrective Alert Flow</a:t>
            </a:r>
            <a:endParaRPr lang="en-US" sz="2900" dirty="0"/>
          </a:p>
        </p:txBody>
      </p:sp>
      <p:sp>
        <p:nvSpPr>
          <p:cNvPr id="3" name="Shape 1"/>
          <p:cNvSpPr/>
          <p:nvPr/>
        </p:nvSpPr>
        <p:spPr>
          <a:xfrm>
            <a:off x="793790" y="1573530"/>
            <a:ext cx="13042821" cy="15240"/>
          </a:xfrm>
          <a:prstGeom prst="roundRect">
            <a:avLst>
              <a:gd name="adj" fmla="val 146512"/>
            </a:avLst>
          </a:prstGeom>
          <a:solidFill>
            <a:srgbClr val="D8D4D4"/>
          </a:solidFill>
          <a:ln/>
        </p:spPr>
      </p:sp>
      <p:sp>
        <p:nvSpPr>
          <p:cNvPr id="4" name="Shape 2"/>
          <p:cNvSpPr/>
          <p:nvPr/>
        </p:nvSpPr>
        <p:spPr>
          <a:xfrm>
            <a:off x="1637943" y="1573470"/>
            <a:ext cx="15240" cy="446484"/>
          </a:xfrm>
          <a:prstGeom prst="roundRect">
            <a:avLst>
              <a:gd name="adj" fmla="val 146512"/>
            </a:avLst>
          </a:prstGeom>
          <a:solidFill>
            <a:srgbClr val="D8D4D4"/>
          </a:solidFill>
          <a:ln/>
        </p:spPr>
      </p:sp>
      <p:sp>
        <p:nvSpPr>
          <p:cNvPr id="5" name="Shape 3"/>
          <p:cNvSpPr/>
          <p:nvPr/>
        </p:nvSpPr>
        <p:spPr>
          <a:xfrm>
            <a:off x="1478161" y="1406069"/>
            <a:ext cx="334923" cy="334923"/>
          </a:xfrm>
          <a:prstGeom prst="roundRect">
            <a:avLst>
              <a:gd name="adj" fmla="val 6667"/>
            </a:avLst>
          </a:prstGeom>
          <a:solidFill>
            <a:srgbClr val="F2EEEE"/>
          </a:solidFill>
          <a:ln/>
        </p:spPr>
      </p:sp>
      <p:pic>
        <p:nvPicPr>
          <p:cNvPr id="6" name="Image 0" descr="preencoded.png">    </p:cNvPr>
          <p:cNvPicPr>
            <a:picLocks noChangeAspect="1"/>
          </p:cNvPicPr>
          <p:nvPr/>
        </p:nvPicPr>
        <p:blipFill>
          <a:blip r:embed="rId1"/>
          <a:stretch>
            <a:fillRect/>
          </a:stretch>
        </p:blipFill>
        <p:spPr>
          <a:xfrm>
            <a:off x="1533942" y="1433929"/>
            <a:ext cx="223242" cy="279083"/>
          </a:xfrm>
          <a:prstGeom prst="rect">
            <a:avLst/>
          </a:prstGeom>
        </p:spPr>
      </p:pic>
      <p:sp>
        <p:nvSpPr>
          <p:cNvPr id="7" name="Text 4"/>
          <p:cNvSpPr/>
          <p:nvPr/>
        </p:nvSpPr>
        <p:spPr>
          <a:xfrm>
            <a:off x="942618" y="2168962"/>
            <a:ext cx="1406128" cy="232529"/>
          </a:xfrm>
          <a:prstGeom prst="rect">
            <a:avLst/>
          </a:prstGeom>
          <a:noFill/>
          <a:ln/>
        </p:spPr>
        <p:txBody>
          <a:bodyPr wrap="none" lIns="0" tIns="0" rIns="0" bIns="0" rtlCol="0" anchor="t"/>
          <a:lstStyle/>
          <a:p>
            <a:pPr algn="ctr"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SCADA Data</a:t>
            </a:r>
            <a:endParaRPr lang="en-US" sz="1450" dirty="0"/>
          </a:p>
        </p:txBody>
      </p:sp>
      <p:sp>
        <p:nvSpPr>
          <p:cNvPr id="8" name="Text 5"/>
          <p:cNvSpPr/>
          <p:nvPr/>
        </p:nvSpPr>
        <p:spPr>
          <a:xfrm>
            <a:off x="942618" y="2490788"/>
            <a:ext cx="1406128" cy="476250"/>
          </a:xfrm>
          <a:prstGeom prst="rect">
            <a:avLst/>
          </a:prstGeom>
          <a:noFill/>
          <a:ln/>
        </p:spPr>
        <p:txBody>
          <a:bodyPr wrap="square" lIns="0" tIns="0" rIns="0" bIns="0" rtlCol="0" anchor="t"/>
          <a:lstStyle/>
          <a:p>
            <a:pPr algn="ctr"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Real-time sensor readings</a:t>
            </a:r>
            <a:endParaRPr lang="en-US" sz="1150" dirty="0"/>
          </a:p>
        </p:txBody>
      </p:sp>
      <p:sp>
        <p:nvSpPr>
          <p:cNvPr id="9" name="Shape 6"/>
          <p:cNvSpPr/>
          <p:nvPr/>
        </p:nvSpPr>
        <p:spPr>
          <a:xfrm>
            <a:off x="3527703" y="1573470"/>
            <a:ext cx="15240" cy="446484"/>
          </a:xfrm>
          <a:prstGeom prst="roundRect">
            <a:avLst>
              <a:gd name="adj" fmla="val 146512"/>
            </a:avLst>
          </a:prstGeom>
          <a:solidFill>
            <a:srgbClr val="D8D4D4"/>
          </a:solidFill>
          <a:ln/>
        </p:spPr>
      </p:sp>
      <p:sp>
        <p:nvSpPr>
          <p:cNvPr id="10" name="Shape 7"/>
          <p:cNvSpPr/>
          <p:nvPr/>
        </p:nvSpPr>
        <p:spPr>
          <a:xfrm>
            <a:off x="3367921" y="1406069"/>
            <a:ext cx="334923" cy="334923"/>
          </a:xfrm>
          <a:prstGeom prst="roundRect">
            <a:avLst>
              <a:gd name="adj" fmla="val 6667"/>
            </a:avLst>
          </a:prstGeom>
          <a:solidFill>
            <a:srgbClr val="F2EEEE"/>
          </a:solidFill>
          <a:ln/>
        </p:spPr>
      </p:sp>
      <p:pic>
        <p:nvPicPr>
          <p:cNvPr id="11" name="Image 1" descr="preencoded.png">    </p:cNvPr>
          <p:cNvPicPr>
            <a:picLocks noChangeAspect="1"/>
          </p:cNvPicPr>
          <p:nvPr/>
        </p:nvPicPr>
        <p:blipFill>
          <a:blip r:embed="rId2"/>
          <a:stretch>
            <a:fillRect/>
          </a:stretch>
        </p:blipFill>
        <p:spPr>
          <a:xfrm>
            <a:off x="3423702" y="1433929"/>
            <a:ext cx="223242" cy="279083"/>
          </a:xfrm>
          <a:prstGeom prst="rect">
            <a:avLst/>
          </a:prstGeom>
        </p:spPr>
      </p:pic>
      <p:sp>
        <p:nvSpPr>
          <p:cNvPr id="12" name="Text 8"/>
          <p:cNvSpPr/>
          <p:nvPr/>
        </p:nvSpPr>
        <p:spPr>
          <a:xfrm>
            <a:off x="2832378" y="2168962"/>
            <a:ext cx="1406247" cy="232529"/>
          </a:xfrm>
          <a:prstGeom prst="rect">
            <a:avLst/>
          </a:prstGeom>
          <a:noFill/>
          <a:ln/>
        </p:spPr>
        <p:txBody>
          <a:bodyPr wrap="none" lIns="0" tIns="0" rIns="0" bIns="0" rtlCol="0" anchor="t"/>
          <a:lstStyle/>
          <a:p>
            <a:pPr algn="ctr"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Random Forest</a:t>
            </a:r>
            <a:endParaRPr lang="en-US" sz="1450" dirty="0"/>
          </a:p>
        </p:txBody>
      </p:sp>
      <p:sp>
        <p:nvSpPr>
          <p:cNvPr id="13" name="Text 9"/>
          <p:cNvSpPr/>
          <p:nvPr/>
        </p:nvSpPr>
        <p:spPr>
          <a:xfrm>
            <a:off x="2832378" y="2490788"/>
            <a:ext cx="1406247" cy="238125"/>
          </a:xfrm>
          <a:prstGeom prst="rect">
            <a:avLst/>
          </a:prstGeom>
          <a:noFill/>
          <a:ln/>
        </p:spPr>
        <p:txBody>
          <a:bodyPr wrap="none" lIns="0" tIns="0" rIns="0" bIns="0" rtlCol="0" anchor="t"/>
          <a:lstStyle/>
          <a:p>
            <a:pPr algn="ctr"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Fault classification</a:t>
            </a:r>
            <a:endParaRPr lang="en-US" sz="1150" dirty="0"/>
          </a:p>
        </p:txBody>
      </p:sp>
      <p:sp>
        <p:nvSpPr>
          <p:cNvPr id="14" name="Shape 10"/>
          <p:cNvSpPr/>
          <p:nvPr/>
        </p:nvSpPr>
        <p:spPr>
          <a:xfrm>
            <a:off x="5417582" y="1573470"/>
            <a:ext cx="15240" cy="446484"/>
          </a:xfrm>
          <a:prstGeom prst="roundRect">
            <a:avLst>
              <a:gd name="adj" fmla="val 146512"/>
            </a:avLst>
          </a:prstGeom>
          <a:solidFill>
            <a:srgbClr val="D8D4D4"/>
          </a:solidFill>
          <a:ln/>
        </p:spPr>
      </p:sp>
      <p:sp>
        <p:nvSpPr>
          <p:cNvPr id="15" name="Shape 11"/>
          <p:cNvSpPr/>
          <p:nvPr/>
        </p:nvSpPr>
        <p:spPr>
          <a:xfrm>
            <a:off x="5257800" y="1406069"/>
            <a:ext cx="334923" cy="334923"/>
          </a:xfrm>
          <a:prstGeom prst="roundRect">
            <a:avLst>
              <a:gd name="adj" fmla="val 6667"/>
            </a:avLst>
          </a:prstGeom>
          <a:solidFill>
            <a:srgbClr val="F2EEEE"/>
          </a:solidFill>
          <a:ln/>
        </p:spPr>
      </p:sp>
      <p:pic>
        <p:nvPicPr>
          <p:cNvPr id="16" name="Image 2" descr="preencoded.png">    </p:cNvPr>
          <p:cNvPicPr>
            <a:picLocks noChangeAspect="1"/>
          </p:cNvPicPr>
          <p:nvPr/>
        </p:nvPicPr>
        <p:blipFill>
          <a:blip r:embed="rId3"/>
          <a:stretch>
            <a:fillRect/>
          </a:stretch>
        </p:blipFill>
        <p:spPr>
          <a:xfrm>
            <a:off x="5313581" y="1433929"/>
            <a:ext cx="223242" cy="279083"/>
          </a:xfrm>
          <a:prstGeom prst="rect">
            <a:avLst/>
          </a:prstGeom>
        </p:spPr>
      </p:pic>
      <p:sp>
        <p:nvSpPr>
          <p:cNvPr id="17" name="Text 12"/>
          <p:cNvSpPr/>
          <p:nvPr/>
        </p:nvSpPr>
        <p:spPr>
          <a:xfrm>
            <a:off x="4722257" y="2168962"/>
            <a:ext cx="1406128" cy="232529"/>
          </a:xfrm>
          <a:prstGeom prst="rect">
            <a:avLst/>
          </a:prstGeom>
          <a:noFill/>
          <a:ln/>
        </p:spPr>
        <p:txBody>
          <a:bodyPr wrap="none" lIns="0" tIns="0" rIns="0" bIns="0" rtlCol="0" anchor="t"/>
          <a:lstStyle/>
          <a:p>
            <a:pPr algn="ctr"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Fault Label</a:t>
            </a:r>
            <a:endParaRPr lang="en-US" sz="1450" dirty="0"/>
          </a:p>
        </p:txBody>
      </p:sp>
      <p:sp>
        <p:nvSpPr>
          <p:cNvPr id="18" name="Text 13"/>
          <p:cNvSpPr/>
          <p:nvPr/>
        </p:nvSpPr>
        <p:spPr>
          <a:xfrm>
            <a:off x="4722257" y="2490788"/>
            <a:ext cx="1406128" cy="238125"/>
          </a:xfrm>
          <a:prstGeom prst="rect">
            <a:avLst/>
          </a:prstGeom>
          <a:noFill/>
          <a:ln/>
        </p:spPr>
        <p:txBody>
          <a:bodyPr wrap="none" lIns="0" tIns="0" rIns="0" bIns="0" rtlCol="0" anchor="t"/>
          <a:lstStyle/>
          <a:p>
            <a:pPr algn="ctr"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Identified fault type</a:t>
            </a:r>
            <a:endParaRPr lang="en-US" sz="1150" dirty="0"/>
          </a:p>
        </p:txBody>
      </p:sp>
      <p:sp>
        <p:nvSpPr>
          <p:cNvPr id="19" name="Shape 14"/>
          <p:cNvSpPr/>
          <p:nvPr/>
        </p:nvSpPr>
        <p:spPr>
          <a:xfrm>
            <a:off x="7307342" y="1573470"/>
            <a:ext cx="15240" cy="446484"/>
          </a:xfrm>
          <a:prstGeom prst="roundRect">
            <a:avLst>
              <a:gd name="adj" fmla="val 146512"/>
            </a:avLst>
          </a:prstGeom>
          <a:solidFill>
            <a:srgbClr val="D8D4D4"/>
          </a:solidFill>
          <a:ln/>
        </p:spPr>
      </p:sp>
      <p:sp>
        <p:nvSpPr>
          <p:cNvPr id="20" name="Shape 15"/>
          <p:cNvSpPr/>
          <p:nvPr/>
        </p:nvSpPr>
        <p:spPr>
          <a:xfrm>
            <a:off x="7147560" y="1406069"/>
            <a:ext cx="334923" cy="334923"/>
          </a:xfrm>
          <a:prstGeom prst="roundRect">
            <a:avLst>
              <a:gd name="adj" fmla="val 6667"/>
            </a:avLst>
          </a:prstGeom>
          <a:solidFill>
            <a:srgbClr val="F2EEEE"/>
          </a:solidFill>
          <a:ln/>
        </p:spPr>
      </p:sp>
      <p:pic>
        <p:nvPicPr>
          <p:cNvPr id="21" name="Image 3" descr="preencoded.png">    </p:cNvPr>
          <p:cNvPicPr>
            <a:picLocks noChangeAspect="1"/>
          </p:cNvPicPr>
          <p:nvPr/>
        </p:nvPicPr>
        <p:blipFill>
          <a:blip r:embed="rId4"/>
          <a:stretch>
            <a:fillRect/>
          </a:stretch>
        </p:blipFill>
        <p:spPr>
          <a:xfrm>
            <a:off x="7203341" y="1433929"/>
            <a:ext cx="223242" cy="279083"/>
          </a:xfrm>
          <a:prstGeom prst="rect">
            <a:avLst/>
          </a:prstGeom>
        </p:spPr>
      </p:pic>
      <p:sp>
        <p:nvSpPr>
          <p:cNvPr id="22" name="Text 16"/>
          <p:cNvSpPr/>
          <p:nvPr/>
        </p:nvSpPr>
        <p:spPr>
          <a:xfrm>
            <a:off x="6612017" y="2168962"/>
            <a:ext cx="1406247" cy="232529"/>
          </a:xfrm>
          <a:prstGeom prst="rect">
            <a:avLst/>
          </a:prstGeom>
          <a:noFill/>
          <a:ln/>
        </p:spPr>
        <p:txBody>
          <a:bodyPr wrap="none" lIns="0" tIns="0" rIns="0" bIns="0" rtlCol="0" anchor="t"/>
          <a:lstStyle/>
          <a:p>
            <a:pPr algn="ctr"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Key Parameter</a:t>
            </a:r>
            <a:endParaRPr lang="en-US" sz="1450" dirty="0"/>
          </a:p>
        </p:txBody>
      </p:sp>
      <p:sp>
        <p:nvSpPr>
          <p:cNvPr id="23" name="Text 17"/>
          <p:cNvSpPr/>
          <p:nvPr/>
        </p:nvSpPr>
        <p:spPr>
          <a:xfrm>
            <a:off x="6612017" y="2490788"/>
            <a:ext cx="1406247" cy="476250"/>
          </a:xfrm>
          <a:prstGeom prst="rect">
            <a:avLst/>
          </a:prstGeom>
          <a:noFill/>
          <a:ln/>
        </p:spPr>
        <p:txBody>
          <a:bodyPr wrap="square" lIns="0" tIns="0" rIns="0" bIns="0" rtlCol="0" anchor="t"/>
          <a:lstStyle/>
          <a:p>
            <a:pPr algn="ctr"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Root cause analysis</a:t>
            </a:r>
            <a:endParaRPr lang="en-US" sz="1150" dirty="0"/>
          </a:p>
        </p:txBody>
      </p:sp>
      <p:sp>
        <p:nvSpPr>
          <p:cNvPr id="24" name="Shape 18"/>
          <p:cNvSpPr/>
          <p:nvPr/>
        </p:nvSpPr>
        <p:spPr>
          <a:xfrm>
            <a:off x="9197221" y="1573470"/>
            <a:ext cx="15240" cy="446484"/>
          </a:xfrm>
          <a:prstGeom prst="roundRect">
            <a:avLst>
              <a:gd name="adj" fmla="val 146512"/>
            </a:avLst>
          </a:prstGeom>
          <a:solidFill>
            <a:srgbClr val="D8D4D4"/>
          </a:solidFill>
          <a:ln/>
        </p:spPr>
      </p:sp>
      <p:sp>
        <p:nvSpPr>
          <p:cNvPr id="25" name="Shape 19"/>
          <p:cNvSpPr/>
          <p:nvPr/>
        </p:nvSpPr>
        <p:spPr>
          <a:xfrm>
            <a:off x="9037439" y="1406069"/>
            <a:ext cx="334923" cy="334923"/>
          </a:xfrm>
          <a:prstGeom prst="roundRect">
            <a:avLst>
              <a:gd name="adj" fmla="val 6667"/>
            </a:avLst>
          </a:prstGeom>
          <a:solidFill>
            <a:srgbClr val="F2EEEE"/>
          </a:solidFill>
          <a:ln/>
        </p:spPr>
      </p:sp>
      <p:pic>
        <p:nvPicPr>
          <p:cNvPr id="26" name="Image 4" descr="preencoded.png">    </p:cNvPr>
          <p:cNvPicPr>
            <a:picLocks noChangeAspect="1"/>
          </p:cNvPicPr>
          <p:nvPr/>
        </p:nvPicPr>
        <p:blipFill>
          <a:blip r:embed="rId5"/>
          <a:stretch>
            <a:fillRect/>
          </a:stretch>
        </p:blipFill>
        <p:spPr>
          <a:xfrm>
            <a:off x="9093220" y="1433929"/>
            <a:ext cx="223242" cy="279083"/>
          </a:xfrm>
          <a:prstGeom prst="rect">
            <a:avLst/>
          </a:prstGeom>
        </p:spPr>
      </p:pic>
      <p:sp>
        <p:nvSpPr>
          <p:cNvPr id="27" name="Text 20"/>
          <p:cNvSpPr/>
          <p:nvPr/>
        </p:nvSpPr>
        <p:spPr>
          <a:xfrm>
            <a:off x="8501896" y="2168962"/>
            <a:ext cx="1406128" cy="232529"/>
          </a:xfrm>
          <a:prstGeom prst="rect">
            <a:avLst/>
          </a:prstGeom>
          <a:noFill/>
          <a:ln/>
        </p:spPr>
        <p:txBody>
          <a:bodyPr wrap="none" lIns="0" tIns="0" rIns="0" bIns="0" rtlCol="0" anchor="t"/>
          <a:lstStyle/>
          <a:p>
            <a:pPr algn="ctr"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LLM CoT + RAG</a:t>
            </a:r>
            <a:endParaRPr lang="en-US" sz="1450" dirty="0"/>
          </a:p>
        </p:txBody>
      </p:sp>
      <p:sp>
        <p:nvSpPr>
          <p:cNvPr id="28" name="Text 21"/>
          <p:cNvSpPr/>
          <p:nvPr/>
        </p:nvSpPr>
        <p:spPr>
          <a:xfrm>
            <a:off x="8501896" y="2490788"/>
            <a:ext cx="1406128" cy="476250"/>
          </a:xfrm>
          <a:prstGeom prst="rect">
            <a:avLst/>
          </a:prstGeom>
          <a:noFill/>
          <a:ln/>
        </p:spPr>
        <p:txBody>
          <a:bodyPr wrap="square" lIns="0" tIns="0" rIns="0" bIns="0" rtlCol="0" anchor="t"/>
          <a:lstStyle/>
          <a:p>
            <a:pPr algn="ctr"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Reasoning generation</a:t>
            </a:r>
            <a:endParaRPr lang="en-US" sz="1150" dirty="0"/>
          </a:p>
        </p:txBody>
      </p:sp>
      <p:sp>
        <p:nvSpPr>
          <p:cNvPr id="29" name="Shape 22"/>
          <p:cNvSpPr/>
          <p:nvPr/>
        </p:nvSpPr>
        <p:spPr>
          <a:xfrm>
            <a:off x="11086981" y="1573470"/>
            <a:ext cx="15240" cy="446484"/>
          </a:xfrm>
          <a:prstGeom prst="roundRect">
            <a:avLst>
              <a:gd name="adj" fmla="val 146512"/>
            </a:avLst>
          </a:prstGeom>
          <a:solidFill>
            <a:srgbClr val="D8D4D4"/>
          </a:solidFill>
          <a:ln/>
        </p:spPr>
      </p:sp>
      <p:sp>
        <p:nvSpPr>
          <p:cNvPr id="30" name="Shape 23"/>
          <p:cNvSpPr/>
          <p:nvPr/>
        </p:nvSpPr>
        <p:spPr>
          <a:xfrm>
            <a:off x="10927199" y="1406069"/>
            <a:ext cx="334923" cy="334923"/>
          </a:xfrm>
          <a:prstGeom prst="roundRect">
            <a:avLst>
              <a:gd name="adj" fmla="val 6667"/>
            </a:avLst>
          </a:prstGeom>
          <a:solidFill>
            <a:srgbClr val="F2EEEE"/>
          </a:solidFill>
          <a:ln/>
        </p:spPr>
      </p:sp>
      <p:pic>
        <p:nvPicPr>
          <p:cNvPr id="31" name="Image 5" descr="preencoded.png">    </p:cNvPr>
          <p:cNvPicPr>
            <a:picLocks noChangeAspect="1"/>
          </p:cNvPicPr>
          <p:nvPr/>
        </p:nvPicPr>
        <p:blipFill>
          <a:blip r:embed="rId6"/>
          <a:stretch>
            <a:fillRect/>
          </a:stretch>
        </p:blipFill>
        <p:spPr>
          <a:xfrm>
            <a:off x="10982980" y="1433929"/>
            <a:ext cx="223242" cy="279083"/>
          </a:xfrm>
          <a:prstGeom prst="rect">
            <a:avLst/>
          </a:prstGeom>
        </p:spPr>
      </p:pic>
      <p:sp>
        <p:nvSpPr>
          <p:cNvPr id="32" name="Text 24"/>
          <p:cNvSpPr/>
          <p:nvPr/>
        </p:nvSpPr>
        <p:spPr>
          <a:xfrm>
            <a:off x="10391656" y="2168962"/>
            <a:ext cx="1406247" cy="465058"/>
          </a:xfrm>
          <a:prstGeom prst="rect">
            <a:avLst/>
          </a:prstGeom>
          <a:noFill/>
          <a:ln/>
        </p:spPr>
        <p:txBody>
          <a:bodyPr wrap="square" lIns="0" tIns="0" rIns="0" bIns="0" rtlCol="0" anchor="t"/>
          <a:lstStyle/>
          <a:p>
            <a:pPr algn="ctr"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Corrective Action</a:t>
            </a:r>
            <a:endParaRPr lang="en-US" sz="1450" dirty="0"/>
          </a:p>
        </p:txBody>
      </p:sp>
      <p:sp>
        <p:nvSpPr>
          <p:cNvPr id="33" name="Text 25"/>
          <p:cNvSpPr/>
          <p:nvPr/>
        </p:nvSpPr>
        <p:spPr>
          <a:xfrm>
            <a:off x="10391656" y="2723317"/>
            <a:ext cx="1406247" cy="476250"/>
          </a:xfrm>
          <a:prstGeom prst="rect">
            <a:avLst/>
          </a:prstGeom>
          <a:noFill/>
          <a:ln/>
        </p:spPr>
        <p:txBody>
          <a:bodyPr wrap="square" lIns="0" tIns="0" rIns="0" bIns="0" rtlCol="0" anchor="t"/>
          <a:lstStyle/>
          <a:p>
            <a:pPr algn="ctr"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Step-by-step guidance</a:t>
            </a:r>
            <a:endParaRPr lang="en-US" sz="1150" dirty="0"/>
          </a:p>
        </p:txBody>
      </p:sp>
      <p:sp>
        <p:nvSpPr>
          <p:cNvPr id="34" name="Shape 26"/>
          <p:cNvSpPr/>
          <p:nvPr/>
        </p:nvSpPr>
        <p:spPr>
          <a:xfrm>
            <a:off x="12976860" y="1573470"/>
            <a:ext cx="15240" cy="446484"/>
          </a:xfrm>
          <a:prstGeom prst="roundRect">
            <a:avLst>
              <a:gd name="adj" fmla="val 146512"/>
            </a:avLst>
          </a:prstGeom>
          <a:solidFill>
            <a:srgbClr val="D8D4D4"/>
          </a:solidFill>
          <a:ln/>
        </p:spPr>
      </p:sp>
      <p:sp>
        <p:nvSpPr>
          <p:cNvPr id="35" name="Shape 27"/>
          <p:cNvSpPr/>
          <p:nvPr/>
        </p:nvSpPr>
        <p:spPr>
          <a:xfrm>
            <a:off x="12817078" y="1406069"/>
            <a:ext cx="334923" cy="334923"/>
          </a:xfrm>
          <a:prstGeom prst="roundRect">
            <a:avLst>
              <a:gd name="adj" fmla="val 6667"/>
            </a:avLst>
          </a:prstGeom>
          <a:solidFill>
            <a:srgbClr val="F2EEEE"/>
          </a:solidFill>
          <a:ln/>
        </p:spPr>
      </p:sp>
      <p:pic>
        <p:nvPicPr>
          <p:cNvPr id="36" name="Image 6" descr="preencoded.png">    </p:cNvPr>
          <p:cNvPicPr>
            <a:picLocks noChangeAspect="1"/>
          </p:cNvPicPr>
          <p:nvPr/>
        </p:nvPicPr>
        <p:blipFill>
          <a:blip r:embed="rId7"/>
          <a:stretch>
            <a:fillRect/>
          </a:stretch>
        </p:blipFill>
        <p:spPr>
          <a:xfrm>
            <a:off x="12872859" y="1433929"/>
            <a:ext cx="223242" cy="279083"/>
          </a:xfrm>
          <a:prstGeom prst="rect">
            <a:avLst/>
          </a:prstGeom>
        </p:spPr>
      </p:pic>
      <p:sp>
        <p:nvSpPr>
          <p:cNvPr id="37" name="Text 28"/>
          <p:cNvSpPr/>
          <p:nvPr/>
        </p:nvSpPr>
        <p:spPr>
          <a:xfrm>
            <a:off x="12281535" y="2168962"/>
            <a:ext cx="1406128" cy="465058"/>
          </a:xfrm>
          <a:prstGeom prst="rect">
            <a:avLst/>
          </a:prstGeom>
          <a:noFill/>
          <a:ln/>
        </p:spPr>
        <p:txBody>
          <a:bodyPr wrap="square" lIns="0" tIns="0" rIns="0" bIns="0" rtlCol="0" anchor="t"/>
          <a:lstStyle/>
          <a:p>
            <a:pPr algn="ctr"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Dashboard Alert</a:t>
            </a:r>
            <a:endParaRPr lang="en-US" sz="1450" dirty="0"/>
          </a:p>
        </p:txBody>
      </p:sp>
      <p:sp>
        <p:nvSpPr>
          <p:cNvPr id="38" name="Text 29"/>
          <p:cNvSpPr/>
          <p:nvPr/>
        </p:nvSpPr>
        <p:spPr>
          <a:xfrm>
            <a:off x="12281535" y="2723317"/>
            <a:ext cx="1406128" cy="238125"/>
          </a:xfrm>
          <a:prstGeom prst="rect">
            <a:avLst/>
          </a:prstGeom>
          <a:noFill/>
          <a:ln/>
        </p:spPr>
        <p:txBody>
          <a:bodyPr wrap="none" lIns="0" tIns="0" rIns="0" bIns="0" rtlCol="0" anchor="t"/>
          <a:lstStyle/>
          <a:p>
            <a:pPr algn="ctr"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Operator interface</a:t>
            </a:r>
            <a:endParaRPr lang="en-US" sz="1150" dirty="0"/>
          </a:p>
        </p:txBody>
      </p:sp>
      <p:sp>
        <p:nvSpPr>
          <p:cNvPr id="39" name="Text 30"/>
          <p:cNvSpPr/>
          <p:nvPr/>
        </p:nvSpPr>
        <p:spPr>
          <a:xfrm>
            <a:off x="793790" y="3422809"/>
            <a:ext cx="3471267" cy="278963"/>
          </a:xfrm>
          <a:prstGeom prst="rect">
            <a:avLst/>
          </a:prstGeom>
          <a:noFill/>
          <a:ln/>
        </p:spPr>
        <p:txBody>
          <a:bodyPr wrap="none" lIns="0" tIns="0" rIns="0" bIns="0" rtlCol="0" anchor="t"/>
          <a:lstStyle/>
          <a:p>
            <a:pPr algn="l" indent="0" marL="0">
              <a:lnSpc>
                <a:spcPts val="2150"/>
              </a:lnSpc>
              <a:buNone/>
            </a:pPr>
            <a:r>
              <a:rPr lang="en-US" sz="1750" dirty="0">
                <a:solidFill>
                  <a:srgbClr val="030303"/>
                </a:solidFill>
                <a:latin typeface="DM Sans Semi Bold" pitchFamily="34" charset="0"/>
                <a:ea typeface="DM Sans Semi Bold" pitchFamily="34" charset="-122"/>
                <a:cs typeface="DM Sans Semi Bold" pitchFamily="34" charset="-120"/>
              </a:rPr>
              <a:t>CoT Corrective Action Examples</a:t>
            </a:r>
            <a:endParaRPr lang="en-US" sz="1750" dirty="0"/>
          </a:p>
        </p:txBody>
      </p:sp>
      <p:sp>
        <p:nvSpPr>
          <p:cNvPr id="40" name="Shape 31"/>
          <p:cNvSpPr/>
          <p:nvPr/>
        </p:nvSpPr>
        <p:spPr>
          <a:xfrm>
            <a:off x="793790" y="3925014"/>
            <a:ext cx="13042821" cy="2025491"/>
          </a:xfrm>
          <a:prstGeom prst="roundRect">
            <a:avLst>
              <a:gd name="adj" fmla="val 1102"/>
            </a:avLst>
          </a:prstGeom>
          <a:noFill/>
          <a:ln w="7620">
            <a:solidFill>
              <a:srgbClr val="000000">
                <a:alpha val="8000"/>
              </a:srgbClr>
            </a:solidFill>
            <a:prstDash val="solid"/>
          </a:ln>
        </p:spPr>
      </p:sp>
      <p:sp>
        <p:nvSpPr>
          <p:cNvPr id="41" name="Shape 32"/>
          <p:cNvSpPr/>
          <p:nvPr/>
        </p:nvSpPr>
        <p:spPr>
          <a:xfrm>
            <a:off x="801410" y="3932634"/>
            <a:ext cx="13027581" cy="431959"/>
          </a:xfrm>
          <a:prstGeom prst="rect">
            <a:avLst/>
          </a:prstGeom>
          <a:solidFill>
            <a:srgbClr val="FFFFFF">
              <a:alpha val="4000"/>
            </a:srgbClr>
          </a:solidFill>
          <a:ln/>
        </p:spPr>
      </p:sp>
      <p:sp>
        <p:nvSpPr>
          <p:cNvPr id="42" name="Text 33"/>
          <p:cNvSpPr/>
          <p:nvPr/>
        </p:nvSpPr>
        <p:spPr>
          <a:xfrm>
            <a:off x="950476" y="4029551"/>
            <a:ext cx="2303978" cy="238125"/>
          </a:xfrm>
          <a:prstGeom prst="rect">
            <a:avLst/>
          </a:prstGeom>
          <a:noFill/>
          <a:ln/>
        </p:spPr>
        <p:txBody>
          <a:bodyPr wrap="none" lIns="0" tIns="0" rIns="0" bIns="0" rtlCol="0" anchor="t"/>
          <a:lstStyle/>
          <a:p>
            <a:pPr algn="l" indent="0" marL="0">
              <a:lnSpc>
                <a:spcPts val="1850"/>
              </a:lnSpc>
              <a:buNone/>
            </a:pPr>
            <a:r>
              <a:rPr lang="en-US" sz="1150" b="1" dirty="0">
                <a:solidFill>
                  <a:srgbClr val="464646"/>
                </a:solidFill>
                <a:latin typeface="Inter Medium" pitchFamily="34" charset="0"/>
                <a:ea typeface="Inter Medium" pitchFamily="34" charset="-122"/>
                <a:cs typeface="Inter Medium" pitchFamily="34" charset="-120"/>
              </a:rPr>
              <a:t>Fault</a:t>
            </a:r>
            <a:endParaRPr lang="en-US" sz="1150" dirty="0"/>
          </a:p>
        </p:txBody>
      </p:sp>
      <p:sp>
        <p:nvSpPr>
          <p:cNvPr id="43" name="Text 34"/>
          <p:cNvSpPr/>
          <p:nvPr/>
        </p:nvSpPr>
        <p:spPr>
          <a:xfrm>
            <a:off x="3559731" y="4029551"/>
            <a:ext cx="2951559" cy="238125"/>
          </a:xfrm>
          <a:prstGeom prst="rect">
            <a:avLst/>
          </a:prstGeom>
          <a:noFill/>
          <a:ln/>
        </p:spPr>
        <p:txBody>
          <a:bodyPr wrap="none" lIns="0" tIns="0" rIns="0" bIns="0" rtlCol="0" anchor="t"/>
          <a:lstStyle/>
          <a:p>
            <a:pPr algn="l" indent="0" marL="0">
              <a:lnSpc>
                <a:spcPts val="1850"/>
              </a:lnSpc>
              <a:buNone/>
            </a:pPr>
            <a:r>
              <a:rPr lang="en-US" sz="1150" b="1" dirty="0">
                <a:solidFill>
                  <a:srgbClr val="464646"/>
                </a:solidFill>
                <a:latin typeface="Inter Medium" pitchFamily="34" charset="0"/>
                <a:ea typeface="Inter Medium" pitchFamily="34" charset="-122"/>
                <a:cs typeface="Inter Medium" pitchFamily="34" charset="-120"/>
              </a:rPr>
              <a:t>Key Parameter</a:t>
            </a:r>
            <a:endParaRPr lang="en-US" sz="1150" dirty="0"/>
          </a:p>
        </p:txBody>
      </p:sp>
      <p:sp>
        <p:nvSpPr>
          <p:cNvPr id="44" name="Text 35"/>
          <p:cNvSpPr/>
          <p:nvPr/>
        </p:nvSpPr>
        <p:spPr>
          <a:xfrm>
            <a:off x="6816566" y="4029551"/>
            <a:ext cx="6863596" cy="238125"/>
          </a:xfrm>
          <a:prstGeom prst="rect">
            <a:avLst/>
          </a:prstGeom>
          <a:noFill/>
          <a:ln/>
        </p:spPr>
        <p:txBody>
          <a:bodyPr wrap="none" lIns="0" tIns="0" rIns="0" bIns="0" rtlCol="0" anchor="t"/>
          <a:lstStyle/>
          <a:p>
            <a:pPr algn="l" indent="0" marL="0">
              <a:lnSpc>
                <a:spcPts val="1850"/>
              </a:lnSpc>
              <a:buNone/>
            </a:pPr>
            <a:r>
              <a:rPr lang="en-US" sz="1150" b="1" dirty="0">
                <a:solidFill>
                  <a:srgbClr val="464646"/>
                </a:solidFill>
                <a:latin typeface="Inter Medium" pitchFamily="34" charset="0"/>
                <a:ea typeface="Inter Medium" pitchFamily="34" charset="-122"/>
                <a:cs typeface="Inter Medium" pitchFamily="34" charset="-120"/>
              </a:rPr>
              <a:t>LLM CoT Action</a:t>
            </a:r>
            <a:endParaRPr lang="en-US" sz="1150" dirty="0"/>
          </a:p>
        </p:txBody>
      </p:sp>
      <p:sp>
        <p:nvSpPr>
          <p:cNvPr id="45" name="Shape 36"/>
          <p:cNvSpPr/>
          <p:nvPr/>
        </p:nvSpPr>
        <p:spPr>
          <a:xfrm>
            <a:off x="801410" y="4364593"/>
            <a:ext cx="13027581" cy="908209"/>
          </a:xfrm>
          <a:prstGeom prst="rect">
            <a:avLst/>
          </a:prstGeom>
          <a:solidFill>
            <a:srgbClr val="000000">
              <a:alpha val="4000"/>
            </a:srgbClr>
          </a:solidFill>
          <a:ln/>
        </p:spPr>
      </p:sp>
      <p:sp>
        <p:nvSpPr>
          <p:cNvPr id="46" name="Text 37"/>
          <p:cNvSpPr/>
          <p:nvPr/>
        </p:nvSpPr>
        <p:spPr>
          <a:xfrm>
            <a:off x="950476" y="4461510"/>
            <a:ext cx="2303978" cy="238125"/>
          </a:xfrm>
          <a:prstGeom prst="rect">
            <a:avLst/>
          </a:prstGeom>
          <a:noFill/>
          <a:ln/>
        </p:spPr>
        <p:txBody>
          <a:bodyPr wrap="none" lIns="0" tIns="0" rIns="0" bIns="0" rtlCol="0" anchor="t"/>
          <a:lstStyle/>
          <a:p>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Overheat</a:t>
            </a:r>
            <a:endParaRPr lang="en-US" sz="1150" dirty="0"/>
          </a:p>
        </p:txBody>
      </p:sp>
      <p:sp>
        <p:nvSpPr>
          <p:cNvPr id="47" name="Text 38"/>
          <p:cNvSpPr/>
          <p:nvPr/>
        </p:nvSpPr>
        <p:spPr>
          <a:xfrm>
            <a:off x="3559731" y="4461510"/>
            <a:ext cx="2951559" cy="238125"/>
          </a:xfrm>
          <a:prstGeom prst="rect">
            <a:avLst/>
          </a:prstGeom>
          <a:noFill/>
          <a:ln/>
        </p:spPr>
        <p:txBody>
          <a:bodyPr wrap="none" lIns="0" tIns="0" rIns="0" bIns="0" rtlCol="0" anchor="t"/>
          <a:lstStyle/>
          <a:p>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Temp = 67°C</a:t>
            </a:r>
            <a:endParaRPr lang="en-US" sz="1150" dirty="0"/>
          </a:p>
        </p:txBody>
      </p:sp>
      <p:sp>
        <p:nvSpPr>
          <p:cNvPr id="48" name="Text 39"/>
          <p:cNvSpPr/>
          <p:nvPr/>
        </p:nvSpPr>
        <p:spPr>
          <a:xfrm>
            <a:off x="6816566" y="4461510"/>
            <a:ext cx="6863596" cy="714375"/>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1️⃣</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Reduce turbine load gradually </a:t>
            </a:r>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2️⃣</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Increase coolant flow </a:t>
            </a:r>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3️⃣</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Check fan &amp; pump </a:t>
            </a:r>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4️⃣</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Redistribute load to balance thermal stress </a:t>
            </a:r>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5️⃣</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Monitor CO₂ intensity &amp; efficiency </a:t>
            </a:r>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6️⃣</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Log action for compliance</a:t>
            </a:r>
            <a:endParaRPr lang="en-US" sz="1150" dirty="0"/>
          </a:p>
        </p:txBody>
      </p:sp>
      <p:sp>
        <p:nvSpPr>
          <p:cNvPr id="49" name="Shape 40"/>
          <p:cNvSpPr/>
          <p:nvPr/>
        </p:nvSpPr>
        <p:spPr>
          <a:xfrm>
            <a:off x="801410" y="5272802"/>
            <a:ext cx="13027581" cy="670084"/>
          </a:xfrm>
          <a:prstGeom prst="rect">
            <a:avLst/>
          </a:prstGeom>
          <a:solidFill>
            <a:srgbClr val="FFFFFF">
              <a:alpha val="4000"/>
            </a:srgbClr>
          </a:solidFill>
          <a:ln/>
        </p:spPr>
      </p:sp>
      <p:sp>
        <p:nvSpPr>
          <p:cNvPr id="50" name="Text 41"/>
          <p:cNvSpPr/>
          <p:nvPr/>
        </p:nvSpPr>
        <p:spPr>
          <a:xfrm>
            <a:off x="950476" y="5369719"/>
            <a:ext cx="2303978" cy="238125"/>
          </a:xfrm>
          <a:prstGeom prst="rect">
            <a:avLst/>
          </a:prstGeom>
          <a:noFill/>
          <a:ln/>
        </p:spPr>
        <p:txBody>
          <a:bodyPr wrap="none" lIns="0" tIns="0" rIns="0" bIns="0" rtlCol="0" anchor="t"/>
          <a:lstStyle/>
          <a:p>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Undervoltage</a:t>
            </a:r>
            <a:endParaRPr lang="en-US" sz="1150" dirty="0"/>
          </a:p>
        </p:txBody>
      </p:sp>
      <p:sp>
        <p:nvSpPr>
          <p:cNvPr id="51" name="Text 42"/>
          <p:cNvSpPr/>
          <p:nvPr/>
        </p:nvSpPr>
        <p:spPr>
          <a:xfrm>
            <a:off x="3559731" y="5369719"/>
            <a:ext cx="2951559" cy="238125"/>
          </a:xfrm>
          <a:prstGeom prst="rect">
            <a:avLst/>
          </a:prstGeom>
          <a:noFill/>
          <a:ln/>
        </p:spPr>
        <p:txBody>
          <a:bodyPr wrap="none" lIns="0" tIns="0" rIns="0" bIns="0" rtlCol="0" anchor="t"/>
          <a:lstStyle/>
          <a:p>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Voltage = 10.2 kV</a:t>
            </a:r>
            <a:endParaRPr lang="en-US" sz="1150" dirty="0"/>
          </a:p>
        </p:txBody>
      </p:sp>
      <p:sp>
        <p:nvSpPr>
          <p:cNvPr id="52" name="Text 43"/>
          <p:cNvSpPr/>
          <p:nvPr/>
        </p:nvSpPr>
        <p:spPr>
          <a:xfrm>
            <a:off x="6816566" y="5369719"/>
            <a:ext cx="6863596" cy="476250"/>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1️⃣</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Check transformer taps </a:t>
            </a:r>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2️⃣</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Rebalance feeder load </a:t>
            </a:r>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3️⃣</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Verify grid supply from upstream </a:t>
            </a:r>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4️⃣</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Adjust capacitor banks </a:t>
            </a:r>
            <a:pPr algn="l" indent="0" marL="0">
              <a:lnSpc>
                <a:spcPts val="1850"/>
              </a:lnSpc>
              <a:buNone/>
            </a:pPr>
            <a:r>
              <a:rPr lang="en-US" sz="1150" dirty="0">
                <a:solidFill>
                  <a:srgbClr val="000000"/>
                </a:solidFill>
                <a:latin typeface="Inter Medium" pitchFamily="34" charset="0"/>
                <a:ea typeface="Inter Medium" pitchFamily="34" charset="-122"/>
                <a:cs typeface="Inter Medium" pitchFamily="34" charset="-120"/>
              </a:rPr>
              <a:t>5️⃣</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Log &amp; monitor</a:t>
            </a:r>
            <a:endParaRPr lang="en-US" sz="1150" dirty="0"/>
          </a:p>
        </p:txBody>
      </p:sp>
      <p:sp>
        <p:nvSpPr>
          <p:cNvPr id="53" name="Shape 44"/>
          <p:cNvSpPr/>
          <p:nvPr/>
        </p:nvSpPr>
        <p:spPr>
          <a:xfrm>
            <a:off x="793790" y="6117908"/>
            <a:ext cx="13042821" cy="1468398"/>
          </a:xfrm>
          <a:prstGeom prst="roundRect">
            <a:avLst>
              <a:gd name="adj" fmla="val 4982"/>
            </a:avLst>
          </a:prstGeom>
          <a:solidFill>
            <a:srgbClr val="FFFFFF"/>
          </a:solidFill>
          <a:ln w="15240">
            <a:solidFill>
              <a:srgbClr val="D8D4D4"/>
            </a:solidFill>
            <a:prstDash val="solid"/>
          </a:ln>
        </p:spPr>
      </p:sp>
      <p:sp>
        <p:nvSpPr>
          <p:cNvPr id="54" name="Shape 45"/>
          <p:cNvSpPr/>
          <p:nvPr/>
        </p:nvSpPr>
        <p:spPr>
          <a:xfrm>
            <a:off x="778550" y="6117908"/>
            <a:ext cx="60960" cy="1468398"/>
          </a:xfrm>
          <a:prstGeom prst="roundRect">
            <a:avLst>
              <a:gd name="adj" fmla="val 36628"/>
            </a:avLst>
          </a:prstGeom>
          <a:solidFill>
            <a:srgbClr val="1C9770"/>
          </a:solidFill>
          <a:ln/>
        </p:spPr>
      </p:sp>
      <p:sp>
        <p:nvSpPr>
          <p:cNvPr id="55" name="Text 46"/>
          <p:cNvSpPr/>
          <p:nvPr/>
        </p:nvSpPr>
        <p:spPr>
          <a:xfrm>
            <a:off x="1003578" y="6281976"/>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Alert Mechanism</a:t>
            </a:r>
            <a:endParaRPr lang="en-US" sz="1450" dirty="0"/>
          </a:p>
        </p:txBody>
      </p:sp>
      <p:sp>
        <p:nvSpPr>
          <p:cNvPr id="56" name="Text 47"/>
          <p:cNvSpPr/>
          <p:nvPr/>
        </p:nvSpPr>
        <p:spPr>
          <a:xfrm>
            <a:off x="1003578" y="6603802"/>
            <a:ext cx="12668964" cy="238125"/>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464646"/>
                </a:solidFill>
                <a:latin typeface="Inter Medium" pitchFamily="34" charset="0"/>
                <a:ea typeface="Inter Medium" pitchFamily="34" charset="-122"/>
                <a:cs typeface="Inter Medium" pitchFamily="34" charset="-120"/>
              </a:rPr>
              <a:t>Severity-based:</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advisory vs critical</a:t>
            </a:r>
            <a:endParaRPr lang="en-US" sz="1150" dirty="0"/>
          </a:p>
        </p:txBody>
      </p:sp>
      <p:sp>
        <p:nvSpPr>
          <p:cNvPr id="57" name="Text 48"/>
          <p:cNvSpPr/>
          <p:nvPr/>
        </p:nvSpPr>
        <p:spPr>
          <a:xfrm>
            <a:off x="1003578" y="6893957"/>
            <a:ext cx="12668964" cy="238125"/>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464646"/>
                </a:solidFill>
                <a:latin typeface="Inter Medium" pitchFamily="34" charset="0"/>
                <a:ea typeface="Inter Medium" pitchFamily="34" charset="-122"/>
                <a:cs typeface="Inter Medium" pitchFamily="34" charset="-120"/>
              </a:rPr>
              <a:t>Channels:</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Dashboard, SMS, SCADA triggers</a:t>
            </a:r>
            <a:endParaRPr lang="en-US" sz="1150" dirty="0"/>
          </a:p>
        </p:txBody>
      </p:sp>
      <p:sp>
        <p:nvSpPr>
          <p:cNvPr id="58" name="Text 49"/>
          <p:cNvSpPr/>
          <p:nvPr/>
        </p:nvSpPr>
        <p:spPr>
          <a:xfrm>
            <a:off x="1003578" y="7184112"/>
            <a:ext cx="12668964" cy="238125"/>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464646"/>
                </a:solidFill>
                <a:latin typeface="Inter Medium" pitchFamily="34" charset="0"/>
                <a:ea typeface="Inter Medium" pitchFamily="34" charset="-122"/>
                <a:cs typeface="Inter Medium" pitchFamily="34" charset="-120"/>
              </a:rPr>
              <a:t>RAG ensures:</a:t>
            </a:r>
            <a:pPr algn="l" indent="0" marL="0">
              <a:lnSpc>
                <a:spcPts val="1850"/>
              </a:lnSpc>
              <a:buNone/>
            </a:pPr>
            <a:r>
              <a:rPr lang="en-US" sz="1150" dirty="0">
                <a:solidFill>
                  <a:srgbClr val="464646"/>
                </a:solidFill>
                <a:latin typeface="Inter Medium" pitchFamily="34" charset="0"/>
                <a:ea typeface="Inter Medium" pitchFamily="34" charset="-122"/>
                <a:cs typeface="Inter Medium" pitchFamily="34" charset="-120"/>
              </a:rPr>
              <a:t> SOP-compliant &amp; safe execution</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2025-09-25T02:59:23Z</dcterms:created>
  <dcterms:modified xsi:type="dcterms:W3CDTF">2025-09-25T02:59:23Z</dcterms:modified>
</cp:coreProperties>
</file>